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90" r:id="rId5"/>
    <p:sldId id="285" r:id="rId6"/>
    <p:sldId id="286" r:id="rId7"/>
    <p:sldId id="279" r:id="rId8"/>
    <p:sldId id="259" r:id="rId9"/>
    <p:sldId id="278" r:id="rId10"/>
    <p:sldId id="260" r:id="rId11"/>
    <p:sldId id="277" r:id="rId12"/>
    <p:sldId id="280" r:id="rId13"/>
    <p:sldId id="283" r:id="rId14"/>
    <p:sldId id="284" r:id="rId15"/>
    <p:sldId id="287" r:id="rId16"/>
    <p:sldId id="288" r:id="rId17"/>
    <p:sldId id="289" r:id="rId18"/>
    <p:sldId id="274" r:id="rId19"/>
    <p:sldId id="276" r:id="rId20"/>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880"/>
        <p:guide pos="216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18.pn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21.png"/></Relationships>
</file>

<file path=ppt/slides/_rels/slide17.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12"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3" name="Image"/>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4" name="Image"/>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65313" y="69723"/>
            <a:ext cx="9013408" cy="6692232"/>
          </a:xfrm>
          <a:prstGeom prst="rect">
            <a:avLst/>
          </a:prstGeom>
        </p:spPr>
      </p:pic>
      <p:sp>
        <p:nvSpPr>
          <p:cNvPr id="6" name="object 1"/>
          <p:cNvSpPr/>
          <p:nvPr/>
        </p:nvSpPr>
        <p:spPr>
          <a:xfrm>
            <a:off x="58963" y="63373"/>
            <a:ext cx="9026108" cy="6704932"/>
          </a:xfrm>
          <a:custGeom>
            <a:avLst/>
            <a:gdLst/>
            <a:ahLst/>
            <a:cxnLst/>
            <a:rect l="l" t="t" r="r" b="b"/>
            <a:pathLst>
              <a:path w="9026108" h="6704932">
                <a:moveTo>
                  <a:pt x="6350" y="336296"/>
                </a:moveTo>
                <a:cubicBezTo>
                  <a:pt x="6350" y="154051"/>
                  <a:pt x="154028" y="6350"/>
                  <a:pt x="336210" y="6350"/>
                </a:cubicBezTo>
                <a:cubicBezTo>
                  <a:pt x="336210" y="6350"/>
                  <a:pt x="336210" y="6350"/>
                  <a:pt x="336210" y="6350"/>
                </a:cubicBezTo>
                <a:lnTo>
                  <a:pt x="336210" y="6350"/>
                </a:lnTo>
                <a:lnTo>
                  <a:pt x="8689813" y="6350"/>
                </a:lnTo>
                <a:lnTo>
                  <a:pt x="8689813" y="6350"/>
                </a:lnTo>
                <a:cubicBezTo>
                  <a:pt x="8872058" y="6350"/>
                  <a:pt x="9019759" y="154051"/>
                  <a:pt x="9019759" y="336296"/>
                </a:cubicBezTo>
                <a:cubicBezTo>
                  <a:pt x="9019759" y="336296"/>
                  <a:pt x="9019759" y="336296"/>
                  <a:pt x="9019759" y="336296"/>
                </a:cubicBezTo>
                <a:lnTo>
                  <a:pt x="9019759" y="336296"/>
                </a:lnTo>
                <a:lnTo>
                  <a:pt x="9019759" y="6368720"/>
                </a:lnTo>
                <a:lnTo>
                  <a:pt x="9019759" y="6368720"/>
                </a:lnTo>
                <a:cubicBezTo>
                  <a:pt x="9019759" y="6550901"/>
                  <a:pt x="8872058" y="6698582"/>
                  <a:pt x="8689813" y="6698582"/>
                </a:cubicBezTo>
                <a:cubicBezTo>
                  <a:pt x="8689813" y="6698582"/>
                  <a:pt x="8689813" y="6698582"/>
                  <a:pt x="8689813" y="6698582"/>
                </a:cubicBezTo>
                <a:lnTo>
                  <a:pt x="8689813" y="6698582"/>
                </a:lnTo>
                <a:lnTo>
                  <a:pt x="336210" y="6698582"/>
                </a:lnTo>
                <a:lnTo>
                  <a:pt x="336210" y="6698582"/>
                </a:lnTo>
                <a:cubicBezTo>
                  <a:pt x="154028" y="6698582"/>
                  <a:pt x="6350" y="6550901"/>
                  <a:pt x="6350" y="6368720"/>
                </a:cubicBezTo>
                <a:cubicBezTo>
                  <a:pt x="6350" y="6368720"/>
                  <a:pt x="6350" y="6368720"/>
                  <a:pt x="6350" y="6368720"/>
                </a:cubicBezTo>
                <a:close/>
              </a:path>
            </a:pathLst>
          </a:custGeom>
          <a:ln w="12700">
            <a:solidFill>
              <a:srgbClr val="000000"/>
            </a:solidFill>
          </a:ln>
        </p:spPr>
        <p:txBody>
          <a:bodyPr wrap="square" lIns="0" tIns="0" rIns="0" bIns="0" rtlCol="0">
            <a:noAutofit/>
          </a:bodyPr>
          <a:lstStyle/>
          <a:p>
            <a:endParaRPr/>
          </a:p>
        </p:txBody>
      </p:sp>
      <p:sp>
        <p:nvSpPr>
          <p:cNvPr id="7" name="object 2"/>
          <p:cNvSpPr/>
          <p:nvPr/>
        </p:nvSpPr>
        <p:spPr>
          <a:xfrm>
            <a:off x="62931" y="1449324"/>
            <a:ext cx="9021572" cy="1527302"/>
          </a:xfrm>
          <a:custGeom>
            <a:avLst/>
            <a:gdLst/>
            <a:ahLst/>
            <a:cxnLst/>
            <a:rect l="l" t="t" r="r" b="b"/>
            <a:pathLst>
              <a:path w="9021572" h="1527302">
                <a:moveTo>
                  <a:pt x="0" y="1527302"/>
                </a:moveTo>
                <a:lnTo>
                  <a:pt x="0" y="0"/>
                </a:lnTo>
                <a:lnTo>
                  <a:pt x="9021572" y="0"/>
                </a:lnTo>
                <a:lnTo>
                  <a:pt x="9021572" y="1527302"/>
                </a:lnTo>
                <a:lnTo>
                  <a:pt x="0" y="1527302"/>
                </a:lnTo>
                <a:close/>
              </a:path>
            </a:pathLst>
          </a:custGeom>
          <a:solidFill>
            <a:srgbClr val="D34817"/>
          </a:solidFill>
        </p:spPr>
        <p:txBody>
          <a:bodyPr wrap="square" lIns="0" tIns="0" rIns="0" bIns="0" rtlCol="0">
            <a:noAutofit/>
          </a:bodyPr>
          <a:lstStyle/>
          <a:p>
            <a:endParaRPr/>
          </a:p>
        </p:txBody>
      </p:sp>
      <p:sp>
        <p:nvSpPr>
          <p:cNvPr id="8" name="object 3"/>
          <p:cNvSpPr/>
          <p:nvPr/>
        </p:nvSpPr>
        <p:spPr>
          <a:xfrm>
            <a:off x="62931" y="1396689"/>
            <a:ext cx="9021572" cy="120580"/>
          </a:xfrm>
          <a:custGeom>
            <a:avLst/>
            <a:gdLst/>
            <a:ahLst/>
            <a:cxnLst/>
            <a:rect l="l" t="t" r="r" b="b"/>
            <a:pathLst>
              <a:path w="9021572" h="120580">
                <a:moveTo>
                  <a:pt x="0" y="120580"/>
                </a:moveTo>
                <a:lnTo>
                  <a:pt x="0" y="0"/>
                </a:lnTo>
                <a:lnTo>
                  <a:pt x="9021572" y="0"/>
                </a:lnTo>
                <a:lnTo>
                  <a:pt x="9021572" y="120580"/>
                </a:lnTo>
                <a:lnTo>
                  <a:pt x="0" y="120580"/>
                </a:lnTo>
                <a:close/>
              </a:path>
            </a:pathLst>
          </a:custGeom>
          <a:solidFill>
            <a:srgbClr val="E6B1AB"/>
          </a:solidFill>
        </p:spPr>
        <p:txBody>
          <a:bodyPr wrap="square" lIns="0" tIns="0" rIns="0" bIns="0" rtlCol="0">
            <a:noAutofit/>
          </a:bodyPr>
          <a:lstStyle/>
          <a:p>
            <a:endParaRPr/>
          </a:p>
        </p:txBody>
      </p:sp>
      <p:sp>
        <p:nvSpPr>
          <p:cNvPr id="9" name="object 4"/>
          <p:cNvSpPr/>
          <p:nvPr/>
        </p:nvSpPr>
        <p:spPr>
          <a:xfrm>
            <a:off x="62931" y="2976711"/>
            <a:ext cx="9021572" cy="110532"/>
          </a:xfrm>
          <a:custGeom>
            <a:avLst/>
            <a:gdLst/>
            <a:ahLst/>
            <a:cxnLst/>
            <a:rect l="l" t="t" r="r" b="b"/>
            <a:pathLst>
              <a:path w="9021572" h="110532">
                <a:moveTo>
                  <a:pt x="0" y="110532"/>
                </a:moveTo>
                <a:lnTo>
                  <a:pt x="0" y="0"/>
                </a:lnTo>
                <a:lnTo>
                  <a:pt x="9021572" y="0"/>
                </a:lnTo>
                <a:lnTo>
                  <a:pt x="9021572" y="110532"/>
                </a:lnTo>
                <a:lnTo>
                  <a:pt x="0" y="110532"/>
                </a:lnTo>
                <a:close/>
              </a:path>
            </a:pathLst>
          </a:custGeom>
          <a:solidFill>
            <a:srgbClr val="918485"/>
          </a:solidFill>
        </p:spPr>
        <p:txBody>
          <a:bodyPr wrap="square" lIns="0" tIns="0" rIns="0" bIns="0" rtlCol="0">
            <a:noAutofit/>
          </a:bodyPr>
          <a:lstStyle/>
          <a:p>
            <a:endParaRPr/>
          </a:p>
        </p:txBody>
      </p:sp>
      <p:sp>
        <p:nvSpPr>
          <p:cNvPr id="10" name="text 1"/>
          <p:cNvSpPr txBox="1"/>
          <p:nvPr/>
        </p:nvSpPr>
        <p:spPr>
          <a:xfrm>
            <a:off x="1101242" y="1643309"/>
            <a:ext cx="7086812" cy="1176237"/>
          </a:xfrm>
          <a:prstGeom prst="rect">
            <a:avLst/>
          </a:prstGeom>
        </p:spPr>
        <p:txBody>
          <a:bodyPr vert="horz" wrap="none" lIns="0" tIns="0" rIns="0" bIns="0" rtlCol="0">
            <a:spAutoFit/>
          </a:bodyPr>
          <a:lstStyle/>
          <a:p>
            <a:pPr marL="0">
              <a:lnSpc>
                <a:spcPct val="100000"/>
              </a:lnSpc>
            </a:pPr>
            <a:r>
              <a:rPr sz="2500" b="1" spc="10" dirty="0">
                <a:solidFill>
                  <a:srgbClr val="FFFFFF"/>
                </a:solidFill>
                <a:latin typeface="Arial"/>
                <a:cs typeface="Arial"/>
              </a:rPr>
              <a:t>Electronic Payment Systems</a:t>
            </a:r>
            <a:endParaRPr sz="2500">
              <a:latin typeface="Arial"/>
              <a:cs typeface="Arial"/>
            </a:endParaRPr>
          </a:p>
          <a:p>
            <a:pPr marL="2793847">
              <a:lnSpc>
                <a:spcPct val="100000"/>
              </a:lnSpc>
            </a:pPr>
            <a:r>
              <a:rPr sz="4000" b="1" spc="10" dirty="0">
                <a:solidFill>
                  <a:srgbClr val="FFFFFF"/>
                </a:solidFill>
                <a:latin typeface="Arial"/>
                <a:cs typeface="Arial"/>
              </a:rPr>
              <a:t>(EPS</a:t>
            </a:r>
            <a:r>
              <a:rPr sz="4000" spc="10" dirty="0">
                <a:solidFill>
                  <a:srgbClr val="FFFFFF"/>
                </a:solidFill>
                <a:latin typeface="Arial"/>
                <a:cs typeface="Arial"/>
              </a:rPr>
              <a:t>)</a:t>
            </a:r>
            <a:endParaRPr sz="4000">
              <a:latin typeface="Arial"/>
              <a:cs typeface="Arial"/>
            </a:endParaRPr>
          </a:p>
        </p:txBody>
      </p:sp>
      <p:sp>
        <p:nvSpPr>
          <p:cNvPr id="11" name="text 1"/>
          <p:cNvSpPr txBox="1"/>
          <p:nvPr/>
        </p:nvSpPr>
        <p:spPr>
          <a:xfrm>
            <a:off x="5426329" y="5929960"/>
            <a:ext cx="2970044" cy="553998"/>
          </a:xfrm>
          <a:prstGeom prst="rect">
            <a:avLst/>
          </a:prstGeom>
        </p:spPr>
        <p:txBody>
          <a:bodyPr vert="horz" wrap="none" lIns="0" tIns="0" rIns="0" bIns="0" rtlCol="0">
            <a:spAutoFit/>
          </a:bodyPr>
          <a:lstStyle/>
          <a:p>
            <a:pPr marL="0">
              <a:lnSpc>
                <a:spcPct val="100000"/>
              </a:lnSpc>
            </a:pPr>
            <a:r>
              <a:rPr lang="en-US" spc="10" dirty="0" smtClean="0">
                <a:latin typeface="Arial"/>
                <a:cs typeface="Arial"/>
              </a:rPr>
              <a:t>Presented</a:t>
            </a:r>
            <a:r>
              <a:rPr lang="en-US" spc="10" dirty="0" smtClean="0">
                <a:latin typeface="Arial"/>
                <a:cs typeface="Arial"/>
              </a:rPr>
              <a:t> </a:t>
            </a:r>
            <a:r>
              <a:rPr lang="en-US" spc="10" dirty="0" smtClean="0">
                <a:latin typeface="Arial"/>
                <a:cs typeface="Arial"/>
              </a:rPr>
              <a:t>by :</a:t>
            </a:r>
            <a:r>
              <a:rPr lang="en-US" spc="10" dirty="0" err="1" smtClean="0">
                <a:latin typeface="Arial"/>
                <a:cs typeface="Arial"/>
              </a:rPr>
              <a:t>Sonam</a:t>
            </a:r>
            <a:r>
              <a:rPr lang="en-US" spc="10" dirty="0" smtClean="0">
                <a:latin typeface="Arial"/>
                <a:cs typeface="Arial"/>
              </a:rPr>
              <a:t> Bhatia</a:t>
            </a:r>
          </a:p>
          <a:p>
            <a:pPr marL="0">
              <a:lnSpc>
                <a:spcPct val="100000"/>
              </a:lnSpc>
            </a:pPr>
            <a:r>
              <a:rPr lang="en-US" sz="1800" spc="10" dirty="0" smtClean="0">
                <a:latin typeface="Arial"/>
                <a:cs typeface="Arial"/>
              </a:rPr>
              <a:t>Dept :Computer Science</a:t>
            </a:r>
            <a:endParaRPr sz="1800">
              <a:latin typeface="Arial"/>
              <a:cs typeface="Arial"/>
            </a:endParaRPr>
          </a:p>
        </p:txBody>
      </p:sp>
      <p:pic>
        <p:nvPicPr>
          <p:cNvPr id="5" name="Image"/>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914400" y="3733800"/>
            <a:ext cx="3962400" cy="23114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3"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24"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31" name="object 31"/>
          <p:cNvSpPr/>
          <p:nvPr/>
        </p:nvSpPr>
        <p:spPr>
          <a:xfrm>
            <a:off x="64008" y="69723"/>
            <a:ext cx="9013317" cy="6693440"/>
          </a:xfrm>
          <a:custGeom>
            <a:avLst/>
            <a:gdLst/>
            <a:ahLst/>
            <a:cxnLst/>
            <a:rect l="l" t="t" r="r" b="b"/>
            <a:pathLst>
              <a:path w="9013317" h="6693440">
                <a:moveTo>
                  <a:pt x="0" y="329946"/>
                </a:moveTo>
                <a:cubicBezTo>
                  <a:pt x="0" y="147701"/>
                  <a:pt x="147713" y="0"/>
                  <a:pt x="329920" y="0"/>
                </a:cubicBezTo>
                <a:cubicBezTo>
                  <a:pt x="329920" y="0"/>
                  <a:pt x="329920" y="0"/>
                  <a:pt x="329920" y="0"/>
                </a:cubicBezTo>
                <a:lnTo>
                  <a:pt x="329920" y="0"/>
                </a:lnTo>
                <a:lnTo>
                  <a:pt x="8683498" y="0"/>
                </a:lnTo>
                <a:lnTo>
                  <a:pt x="8683498" y="0"/>
                </a:lnTo>
                <a:cubicBezTo>
                  <a:pt x="8865616" y="0"/>
                  <a:pt x="9013317" y="147701"/>
                  <a:pt x="9013317" y="329946"/>
                </a:cubicBezTo>
                <a:cubicBezTo>
                  <a:pt x="9013317" y="329946"/>
                  <a:pt x="9013317" y="329946"/>
                  <a:pt x="9013317" y="329946"/>
                </a:cubicBezTo>
                <a:lnTo>
                  <a:pt x="9013317" y="329946"/>
                </a:lnTo>
                <a:lnTo>
                  <a:pt x="9013317" y="6363525"/>
                </a:lnTo>
                <a:lnTo>
                  <a:pt x="9013317" y="6363525"/>
                </a:lnTo>
                <a:cubicBezTo>
                  <a:pt x="9013317" y="6545732"/>
                  <a:pt x="8865616" y="6693438"/>
                  <a:pt x="8683498" y="6693438"/>
                </a:cubicBezTo>
                <a:cubicBezTo>
                  <a:pt x="8683498" y="6693438"/>
                  <a:pt x="8683498" y="6693438"/>
                  <a:pt x="8683498" y="6693438"/>
                </a:cubicBezTo>
                <a:lnTo>
                  <a:pt x="8683498" y="6693440"/>
                </a:lnTo>
                <a:lnTo>
                  <a:pt x="329920" y="6693440"/>
                </a:lnTo>
                <a:lnTo>
                  <a:pt x="329920" y="6693438"/>
                </a:lnTo>
                <a:cubicBezTo>
                  <a:pt x="147713" y="6693438"/>
                  <a:pt x="0" y="6545732"/>
                  <a:pt x="0" y="6363525"/>
                </a:cubicBezTo>
                <a:cubicBezTo>
                  <a:pt x="0" y="6363525"/>
                  <a:pt x="0" y="6363525"/>
                  <a:pt x="0" y="6363525"/>
                </a:cubicBezTo>
                <a:close/>
              </a:path>
            </a:pathLst>
          </a:custGeom>
          <a:solidFill>
            <a:srgbClr val="FFFFFF"/>
          </a:solidFill>
        </p:spPr>
        <p:txBody>
          <a:bodyPr wrap="square" lIns="0" tIns="0" rIns="0" bIns="0" rtlCol="0">
            <a:noAutofit/>
          </a:bodyPr>
          <a:lstStyle/>
          <a:p>
            <a:endParaRPr/>
          </a:p>
        </p:txBody>
      </p:sp>
      <p:sp>
        <p:nvSpPr>
          <p:cNvPr id="32" name="object 32"/>
          <p:cNvSpPr/>
          <p:nvPr/>
        </p:nvSpPr>
        <p:spPr>
          <a:xfrm>
            <a:off x="57658" y="63373"/>
            <a:ext cx="9026017" cy="6706140"/>
          </a:xfrm>
          <a:custGeom>
            <a:avLst/>
            <a:gdLst/>
            <a:ahLst/>
            <a:cxnLst/>
            <a:rect l="l" t="t" r="r" b="b"/>
            <a:pathLst>
              <a:path w="9026017" h="6706140">
                <a:moveTo>
                  <a:pt x="6350" y="336296"/>
                </a:moveTo>
                <a:cubicBezTo>
                  <a:pt x="6350" y="154051"/>
                  <a:pt x="154063" y="6350"/>
                  <a:pt x="336270" y="6350"/>
                </a:cubicBezTo>
                <a:cubicBezTo>
                  <a:pt x="336270" y="6350"/>
                  <a:pt x="336270" y="6350"/>
                  <a:pt x="336270" y="6350"/>
                </a:cubicBezTo>
                <a:lnTo>
                  <a:pt x="336270" y="6350"/>
                </a:lnTo>
                <a:lnTo>
                  <a:pt x="8689848" y="6350"/>
                </a:lnTo>
                <a:lnTo>
                  <a:pt x="8689848" y="6350"/>
                </a:lnTo>
                <a:cubicBezTo>
                  <a:pt x="8871966" y="6350"/>
                  <a:pt x="9019667" y="154051"/>
                  <a:pt x="9019667" y="336296"/>
                </a:cubicBezTo>
                <a:cubicBezTo>
                  <a:pt x="9019667" y="336296"/>
                  <a:pt x="9019667" y="336296"/>
                  <a:pt x="9019667" y="336296"/>
                </a:cubicBezTo>
                <a:lnTo>
                  <a:pt x="9019667" y="336296"/>
                </a:lnTo>
                <a:lnTo>
                  <a:pt x="9019667" y="6369875"/>
                </a:lnTo>
                <a:lnTo>
                  <a:pt x="9019667" y="6369875"/>
                </a:lnTo>
                <a:cubicBezTo>
                  <a:pt x="9019667" y="6552082"/>
                  <a:pt x="8871966" y="6699788"/>
                  <a:pt x="8689848" y="6699788"/>
                </a:cubicBezTo>
                <a:cubicBezTo>
                  <a:pt x="8689848" y="6699788"/>
                  <a:pt x="8689848" y="6699788"/>
                  <a:pt x="8689848" y="6699788"/>
                </a:cubicBezTo>
                <a:lnTo>
                  <a:pt x="8689848" y="6699790"/>
                </a:lnTo>
                <a:lnTo>
                  <a:pt x="336270" y="6699790"/>
                </a:lnTo>
                <a:lnTo>
                  <a:pt x="336270" y="6699788"/>
                </a:lnTo>
                <a:cubicBezTo>
                  <a:pt x="154063" y="6699788"/>
                  <a:pt x="6350" y="6552082"/>
                  <a:pt x="6350" y="6369875"/>
                </a:cubicBezTo>
                <a:cubicBezTo>
                  <a:pt x="6350" y="6369875"/>
                  <a:pt x="6350" y="6369875"/>
                  <a:pt x="6350" y="6369875"/>
                </a:cubicBezTo>
                <a:close/>
              </a:path>
            </a:pathLst>
          </a:custGeom>
          <a:ln w="12700">
            <a:solidFill>
              <a:srgbClr val="000000"/>
            </a:solidFill>
          </a:ln>
        </p:spPr>
        <p:txBody>
          <a:bodyPr wrap="square" lIns="0" tIns="0" rIns="0" bIns="0" rtlCol="0">
            <a:noAutofit/>
          </a:bodyPr>
          <a:lstStyle/>
          <a:p>
            <a:endParaRPr/>
          </a:p>
        </p:txBody>
      </p:sp>
      <p:sp>
        <p:nvSpPr>
          <p:cNvPr id="2" name="text 1"/>
          <p:cNvSpPr txBox="1"/>
          <p:nvPr/>
        </p:nvSpPr>
        <p:spPr>
          <a:xfrm>
            <a:off x="1006144" y="260096"/>
            <a:ext cx="6044183" cy="510235"/>
          </a:xfrm>
          <a:prstGeom prst="rect">
            <a:avLst/>
          </a:prstGeom>
        </p:spPr>
        <p:txBody>
          <a:bodyPr vert="horz" wrap="none" lIns="0" tIns="0" rIns="0" bIns="0" rtlCol="0">
            <a:spAutoFit/>
          </a:bodyPr>
          <a:lstStyle/>
          <a:p>
            <a:pPr marL="0">
              <a:lnSpc>
                <a:spcPct val="100000"/>
              </a:lnSpc>
            </a:pPr>
            <a:r>
              <a:rPr sz="3600" spc="10" dirty="0">
                <a:solidFill>
                  <a:srgbClr val="696464"/>
                </a:solidFill>
                <a:latin typeface="Arial"/>
                <a:cs typeface="Arial"/>
              </a:rPr>
              <a:t>Types of electronic payments</a:t>
            </a:r>
            <a:endParaRPr sz="3600">
              <a:latin typeface="Arial"/>
              <a:cs typeface="Arial"/>
            </a:endParaRPr>
          </a:p>
        </p:txBody>
      </p:sp>
      <p:sp>
        <p:nvSpPr>
          <p:cNvPr id="33" name="object 33"/>
          <p:cNvSpPr/>
          <p:nvPr/>
        </p:nvSpPr>
        <p:spPr>
          <a:xfrm>
            <a:off x="914400" y="2155063"/>
            <a:ext cx="2428875" cy="1457325"/>
          </a:xfrm>
          <a:custGeom>
            <a:avLst/>
            <a:gdLst/>
            <a:ahLst/>
            <a:cxnLst/>
            <a:rect l="l" t="t" r="r" b="b"/>
            <a:pathLst>
              <a:path w="2428875" h="1457325">
                <a:moveTo>
                  <a:pt x="0" y="1457325"/>
                </a:moveTo>
                <a:lnTo>
                  <a:pt x="0" y="0"/>
                </a:lnTo>
                <a:lnTo>
                  <a:pt x="2428875" y="0"/>
                </a:lnTo>
                <a:lnTo>
                  <a:pt x="2428875" y="1457325"/>
                </a:lnTo>
                <a:lnTo>
                  <a:pt x="0" y="1457325"/>
                </a:lnTo>
                <a:close/>
              </a:path>
            </a:pathLst>
          </a:custGeom>
          <a:solidFill>
            <a:srgbClr val="D34817"/>
          </a:solidFill>
        </p:spPr>
        <p:txBody>
          <a:bodyPr wrap="square" lIns="0" tIns="0" rIns="0" bIns="0" rtlCol="0">
            <a:noAutofit/>
          </a:bodyPr>
          <a:lstStyle/>
          <a:p>
            <a:endParaRPr/>
          </a:p>
        </p:txBody>
      </p:sp>
      <p:sp>
        <p:nvSpPr>
          <p:cNvPr id="34" name="object 34"/>
          <p:cNvSpPr/>
          <p:nvPr/>
        </p:nvSpPr>
        <p:spPr>
          <a:xfrm>
            <a:off x="908050" y="2148713"/>
            <a:ext cx="2441575" cy="1470025"/>
          </a:xfrm>
          <a:custGeom>
            <a:avLst/>
            <a:gdLst/>
            <a:ahLst/>
            <a:cxnLst/>
            <a:rect l="l" t="t" r="r" b="b"/>
            <a:pathLst>
              <a:path w="2441575" h="1470025">
                <a:moveTo>
                  <a:pt x="6350" y="1463675"/>
                </a:moveTo>
                <a:lnTo>
                  <a:pt x="6350" y="6350"/>
                </a:lnTo>
                <a:lnTo>
                  <a:pt x="2435225" y="6350"/>
                </a:lnTo>
                <a:lnTo>
                  <a:pt x="2435225" y="1463675"/>
                </a:lnTo>
                <a:lnTo>
                  <a:pt x="6350" y="1463675"/>
                </a:lnTo>
                <a:close/>
              </a:path>
            </a:pathLst>
          </a:custGeom>
          <a:ln w="12700">
            <a:solidFill>
              <a:srgbClr val="FFFFFF"/>
            </a:solidFill>
          </a:ln>
        </p:spPr>
        <p:txBody>
          <a:bodyPr wrap="square" lIns="0" tIns="0" rIns="0" bIns="0" rtlCol="0">
            <a:noAutofit/>
          </a:bodyPr>
          <a:lstStyle/>
          <a:p>
            <a:endParaRPr/>
          </a:p>
        </p:txBody>
      </p:sp>
      <p:sp>
        <p:nvSpPr>
          <p:cNvPr id="3" name="text 1"/>
          <p:cNvSpPr txBox="1"/>
          <p:nvPr/>
        </p:nvSpPr>
        <p:spPr>
          <a:xfrm>
            <a:off x="1475486" y="2514648"/>
            <a:ext cx="1399225" cy="711970"/>
          </a:xfrm>
          <a:prstGeom prst="rect">
            <a:avLst/>
          </a:prstGeom>
        </p:spPr>
        <p:txBody>
          <a:bodyPr vert="horz" wrap="none" lIns="0" tIns="0" rIns="0" bIns="0" rtlCol="0">
            <a:spAutoFit/>
          </a:bodyPr>
          <a:lstStyle/>
          <a:p>
            <a:pPr marL="0">
              <a:lnSpc>
                <a:spcPct val="100000"/>
              </a:lnSpc>
            </a:pPr>
            <a:r>
              <a:rPr sz="2270" spc="10" dirty="0">
                <a:solidFill>
                  <a:srgbClr val="FFFFFF"/>
                </a:solidFill>
                <a:latin typeface="Arial"/>
                <a:cs typeface="Arial"/>
              </a:rPr>
              <a:t>Payment</a:t>
            </a:r>
            <a:endParaRPr sz="2200">
              <a:latin typeface="Arial"/>
              <a:cs typeface="Arial"/>
            </a:endParaRPr>
          </a:p>
          <a:p>
            <a:pPr marL="211836">
              <a:lnSpc>
                <a:spcPct val="100000"/>
              </a:lnSpc>
            </a:pPr>
            <a:r>
              <a:rPr sz="2600" spc="10" dirty="0">
                <a:solidFill>
                  <a:srgbClr val="FFFFFF"/>
                </a:solidFill>
                <a:latin typeface="Arial"/>
                <a:cs typeface="Arial"/>
              </a:rPr>
              <a:t>Cards</a:t>
            </a:r>
            <a:endParaRPr sz="2600">
              <a:latin typeface="Arial"/>
              <a:cs typeface="Arial"/>
            </a:endParaRPr>
          </a:p>
        </p:txBody>
      </p:sp>
      <p:sp>
        <p:nvSpPr>
          <p:cNvPr id="35" name="object 35"/>
          <p:cNvSpPr/>
          <p:nvPr/>
        </p:nvSpPr>
        <p:spPr>
          <a:xfrm>
            <a:off x="3586099" y="2155063"/>
            <a:ext cx="2428875" cy="1457325"/>
          </a:xfrm>
          <a:custGeom>
            <a:avLst/>
            <a:gdLst/>
            <a:ahLst/>
            <a:cxnLst/>
            <a:rect l="l" t="t" r="r" b="b"/>
            <a:pathLst>
              <a:path w="2428875" h="1457325">
                <a:moveTo>
                  <a:pt x="0" y="1457325"/>
                </a:moveTo>
                <a:lnTo>
                  <a:pt x="0" y="0"/>
                </a:lnTo>
                <a:lnTo>
                  <a:pt x="2428875" y="0"/>
                </a:lnTo>
                <a:lnTo>
                  <a:pt x="2428875" y="1457325"/>
                </a:lnTo>
                <a:lnTo>
                  <a:pt x="0" y="1457325"/>
                </a:lnTo>
                <a:close/>
              </a:path>
            </a:pathLst>
          </a:custGeom>
          <a:solidFill>
            <a:srgbClr val="D34817"/>
          </a:solidFill>
        </p:spPr>
        <p:txBody>
          <a:bodyPr wrap="square" lIns="0" tIns="0" rIns="0" bIns="0" rtlCol="0">
            <a:noAutofit/>
          </a:bodyPr>
          <a:lstStyle/>
          <a:p>
            <a:endParaRPr/>
          </a:p>
        </p:txBody>
      </p:sp>
      <p:sp>
        <p:nvSpPr>
          <p:cNvPr id="36" name="object 36"/>
          <p:cNvSpPr/>
          <p:nvPr/>
        </p:nvSpPr>
        <p:spPr>
          <a:xfrm>
            <a:off x="3579749" y="2148713"/>
            <a:ext cx="2441575" cy="1470025"/>
          </a:xfrm>
          <a:custGeom>
            <a:avLst/>
            <a:gdLst/>
            <a:ahLst/>
            <a:cxnLst/>
            <a:rect l="l" t="t" r="r" b="b"/>
            <a:pathLst>
              <a:path w="2441575" h="1470025">
                <a:moveTo>
                  <a:pt x="6350" y="1463675"/>
                </a:moveTo>
                <a:lnTo>
                  <a:pt x="6350" y="6350"/>
                </a:lnTo>
                <a:lnTo>
                  <a:pt x="2435225" y="6350"/>
                </a:lnTo>
                <a:lnTo>
                  <a:pt x="2435225" y="1463675"/>
                </a:lnTo>
                <a:lnTo>
                  <a:pt x="6350" y="1463675"/>
                </a:lnTo>
                <a:close/>
              </a:path>
            </a:pathLst>
          </a:custGeom>
          <a:ln w="12700">
            <a:solidFill>
              <a:srgbClr val="FFFFFF"/>
            </a:solidFill>
          </a:ln>
        </p:spPr>
        <p:txBody>
          <a:bodyPr wrap="square" lIns="0" tIns="0" rIns="0" bIns="0" rtlCol="0">
            <a:noAutofit/>
          </a:bodyPr>
          <a:lstStyle/>
          <a:p>
            <a:endParaRPr/>
          </a:p>
        </p:txBody>
      </p:sp>
      <p:sp>
        <p:nvSpPr>
          <p:cNvPr id="4" name="text 1"/>
          <p:cNvSpPr txBox="1"/>
          <p:nvPr/>
        </p:nvSpPr>
        <p:spPr>
          <a:xfrm>
            <a:off x="3690493" y="2343579"/>
            <a:ext cx="2313303" cy="1053411"/>
          </a:xfrm>
          <a:prstGeom prst="rect">
            <a:avLst/>
          </a:prstGeom>
        </p:spPr>
        <p:txBody>
          <a:bodyPr vert="horz" wrap="none" lIns="0" tIns="0" rIns="0" bIns="0" rtlCol="0">
            <a:spAutoFit/>
          </a:bodyPr>
          <a:lstStyle/>
          <a:p>
            <a:pPr marL="384047">
              <a:lnSpc>
                <a:spcPct val="100000"/>
              </a:lnSpc>
            </a:pPr>
            <a:r>
              <a:rPr sz="2600" spc="10" dirty="0">
                <a:solidFill>
                  <a:srgbClr val="FFFFFF"/>
                </a:solidFill>
                <a:latin typeface="Arial"/>
                <a:cs typeface="Arial"/>
              </a:rPr>
              <a:t>Electronic</a:t>
            </a:r>
            <a:endParaRPr sz="2600">
              <a:latin typeface="Arial"/>
              <a:cs typeface="Arial"/>
            </a:endParaRPr>
          </a:p>
          <a:p>
            <a:pPr marL="0">
              <a:lnSpc>
                <a:spcPct val="100000"/>
              </a:lnSpc>
            </a:pPr>
            <a:r>
              <a:rPr sz="2600" spc="10" dirty="0">
                <a:solidFill>
                  <a:srgbClr val="FFFFFF"/>
                </a:solidFill>
                <a:latin typeface="Arial"/>
                <a:cs typeface="Arial"/>
              </a:rPr>
              <a:t>Funds Transfer</a:t>
            </a:r>
            <a:endParaRPr sz="2600">
              <a:latin typeface="Arial"/>
              <a:cs typeface="Arial"/>
            </a:endParaRPr>
          </a:p>
          <a:p>
            <a:pPr marL="687323">
              <a:lnSpc>
                <a:spcPct val="100000"/>
              </a:lnSpc>
            </a:pPr>
            <a:r>
              <a:rPr sz="2600" spc="10" dirty="0">
                <a:solidFill>
                  <a:srgbClr val="FFFFFF"/>
                </a:solidFill>
                <a:latin typeface="Arial"/>
                <a:cs typeface="Arial"/>
              </a:rPr>
              <a:t>(EFT)</a:t>
            </a:r>
            <a:endParaRPr sz="2600">
              <a:latin typeface="Arial"/>
              <a:cs typeface="Arial"/>
            </a:endParaRPr>
          </a:p>
        </p:txBody>
      </p:sp>
      <p:sp>
        <p:nvSpPr>
          <p:cNvPr id="37" name="object 37"/>
          <p:cNvSpPr/>
          <p:nvPr/>
        </p:nvSpPr>
        <p:spPr>
          <a:xfrm>
            <a:off x="6257925" y="2155063"/>
            <a:ext cx="2428875" cy="1457325"/>
          </a:xfrm>
          <a:custGeom>
            <a:avLst/>
            <a:gdLst/>
            <a:ahLst/>
            <a:cxnLst/>
            <a:rect l="l" t="t" r="r" b="b"/>
            <a:pathLst>
              <a:path w="2428875" h="1457325">
                <a:moveTo>
                  <a:pt x="0" y="1457325"/>
                </a:moveTo>
                <a:lnTo>
                  <a:pt x="0" y="0"/>
                </a:lnTo>
                <a:lnTo>
                  <a:pt x="2428875" y="0"/>
                </a:lnTo>
                <a:lnTo>
                  <a:pt x="2428875" y="1457325"/>
                </a:lnTo>
                <a:lnTo>
                  <a:pt x="0" y="1457325"/>
                </a:lnTo>
                <a:close/>
              </a:path>
            </a:pathLst>
          </a:custGeom>
          <a:solidFill>
            <a:srgbClr val="D34817"/>
          </a:solidFill>
        </p:spPr>
        <p:txBody>
          <a:bodyPr wrap="square" lIns="0" tIns="0" rIns="0" bIns="0" rtlCol="0">
            <a:noAutofit/>
          </a:bodyPr>
          <a:lstStyle/>
          <a:p>
            <a:endParaRPr/>
          </a:p>
        </p:txBody>
      </p:sp>
      <p:sp>
        <p:nvSpPr>
          <p:cNvPr id="38" name="object 38"/>
          <p:cNvSpPr/>
          <p:nvPr/>
        </p:nvSpPr>
        <p:spPr>
          <a:xfrm>
            <a:off x="6251575" y="2148713"/>
            <a:ext cx="2441575" cy="1470025"/>
          </a:xfrm>
          <a:custGeom>
            <a:avLst/>
            <a:gdLst/>
            <a:ahLst/>
            <a:cxnLst/>
            <a:rect l="l" t="t" r="r" b="b"/>
            <a:pathLst>
              <a:path w="2441575" h="1470025">
                <a:moveTo>
                  <a:pt x="6350" y="1463675"/>
                </a:moveTo>
                <a:lnTo>
                  <a:pt x="6350" y="6350"/>
                </a:lnTo>
                <a:lnTo>
                  <a:pt x="2435225" y="6350"/>
                </a:lnTo>
                <a:lnTo>
                  <a:pt x="2435225" y="1463675"/>
                </a:lnTo>
                <a:lnTo>
                  <a:pt x="6350" y="1463675"/>
                </a:lnTo>
                <a:close/>
              </a:path>
            </a:pathLst>
          </a:custGeom>
          <a:ln w="12700">
            <a:solidFill>
              <a:srgbClr val="FFFFFF"/>
            </a:solidFill>
          </a:ln>
        </p:spPr>
        <p:txBody>
          <a:bodyPr wrap="square" lIns="0" tIns="0" rIns="0" bIns="0" rtlCol="0">
            <a:noAutofit/>
          </a:bodyPr>
          <a:lstStyle/>
          <a:p>
            <a:endParaRPr/>
          </a:p>
        </p:txBody>
      </p:sp>
      <p:sp>
        <p:nvSpPr>
          <p:cNvPr id="5" name="text 1"/>
          <p:cNvSpPr txBox="1"/>
          <p:nvPr/>
        </p:nvSpPr>
        <p:spPr>
          <a:xfrm>
            <a:off x="6406642" y="2514648"/>
            <a:ext cx="2224675" cy="711970"/>
          </a:xfrm>
          <a:prstGeom prst="rect">
            <a:avLst/>
          </a:prstGeom>
        </p:spPr>
        <p:txBody>
          <a:bodyPr vert="horz" wrap="none" lIns="0" tIns="0" rIns="0" bIns="0" rtlCol="0">
            <a:spAutoFit/>
          </a:bodyPr>
          <a:lstStyle/>
          <a:p>
            <a:pPr marL="340106">
              <a:lnSpc>
                <a:spcPct val="100000"/>
              </a:lnSpc>
            </a:pPr>
            <a:r>
              <a:rPr sz="2600" spc="10" dirty="0">
                <a:solidFill>
                  <a:srgbClr val="FFFFFF"/>
                </a:solidFill>
                <a:latin typeface="Arial"/>
                <a:cs typeface="Arial"/>
              </a:rPr>
              <a:t>Electronic</a:t>
            </a:r>
            <a:endParaRPr sz="2600">
              <a:latin typeface="Arial"/>
              <a:cs typeface="Arial"/>
            </a:endParaRPr>
          </a:p>
          <a:p>
            <a:pPr marL="0">
              <a:lnSpc>
                <a:spcPct val="100000"/>
              </a:lnSpc>
            </a:pPr>
            <a:r>
              <a:rPr sz="2600" spc="10" dirty="0">
                <a:solidFill>
                  <a:srgbClr val="FFFFFF"/>
                </a:solidFill>
                <a:latin typeface="Arial"/>
                <a:cs typeface="Arial"/>
              </a:rPr>
              <a:t>Cash Systems</a:t>
            </a:r>
            <a:endParaRPr sz="2600">
              <a:latin typeface="Arial"/>
              <a:cs typeface="Arial"/>
            </a:endParaRPr>
          </a:p>
        </p:txBody>
      </p:sp>
      <p:sp>
        <p:nvSpPr>
          <p:cNvPr id="39" name="object 39"/>
          <p:cNvSpPr/>
          <p:nvPr/>
        </p:nvSpPr>
        <p:spPr>
          <a:xfrm>
            <a:off x="914400" y="3855212"/>
            <a:ext cx="2428875" cy="1457325"/>
          </a:xfrm>
          <a:custGeom>
            <a:avLst/>
            <a:gdLst/>
            <a:ahLst/>
            <a:cxnLst/>
            <a:rect l="l" t="t" r="r" b="b"/>
            <a:pathLst>
              <a:path w="2428875" h="1457325">
                <a:moveTo>
                  <a:pt x="0" y="1457325"/>
                </a:moveTo>
                <a:lnTo>
                  <a:pt x="0" y="0"/>
                </a:lnTo>
                <a:lnTo>
                  <a:pt x="2428875" y="0"/>
                </a:lnTo>
                <a:lnTo>
                  <a:pt x="2428875" y="1457325"/>
                </a:lnTo>
                <a:lnTo>
                  <a:pt x="0" y="1457325"/>
                </a:lnTo>
                <a:close/>
              </a:path>
            </a:pathLst>
          </a:custGeom>
          <a:solidFill>
            <a:srgbClr val="D34817"/>
          </a:solidFill>
        </p:spPr>
        <p:txBody>
          <a:bodyPr wrap="square" lIns="0" tIns="0" rIns="0" bIns="0" rtlCol="0">
            <a:noAutofit/>
          </a:bodyPr>
          <a:lstStyle/>
          <a:p>
            <a:endParaRPr/>
          </a:p>
        </p:txBody>
      </p:sp>
      <p:sp>
        <p:nvSpPr>
          <p:cNvPr id="40" name="object 40"/>
          <p:cNvSpPr/>
          <p:nvPr/>
        </p:nvSpPr>
        <p:spPr>
          <a:xfrm>
            <a:off x="908050" y="3848862"/>
            <a:ext cx="2441575" cy="1470025"/>
          </a:xfrm>
          <a:custGeom>
            <a:avLst/>
            <a:gdLst/>
            <a:ahLst/>
            <a:cxnLst/>
            <a:rect l="l" t="t" r="r" b="b"/>
            <a:pathLst>
              <a:path w="2441575" h="1470025">
                <a:moveTo>
                  <a:pt x="6350" y="1463675"/>
                </a:moveTo>
                <a:lnTo>
                  <a:pt x="6350" y="6350"/>
                </a:lnTo>
                <a:lnTo>
                  <a:pt x="2435225" y="6350"/>
                </a:lnTo>
                <a:lnTo>
                  <a:pt x="2435225" y="1463675"/>
                </a:lnTo>
                <a:lnTo>
                  <a:pt x="6350" y="1463675"/>
                </a:lnTo>
                <a:close/>
              </a:path>
            </a:pathLst>
          </a:custGeom>
          <a:ln w="12700">
            <a:solidFill>
              <a:srgbClr val="FFFFFF"/>
            </a:solidFill>
          </a:ln>
        </p:spPr>
        <p:txBody>
          <a:bodyPr wrap="square" lIns="0" tIns="0" rIns="0" bIns="0" rtlCol="0">
            <a:noAutofit/>
          </a:bodyPr>
          <a:lstStyle/>
          <a:p>
            <a:endParaRPr/>
          </a:p>
        </p:txBody>
      </p:sp>
      <p:sp>
        <p:nvSpPr>
          <p:cNvPr id="6" name="text 1"/>
          <p:cNvSpPr txBox="1"/>
          <p:nvPr/>
        </p:nvSpPr>
        <p:spPr>
          <a:xfrm>
            <a:off x="1402334" y="4215051"/>
            <a:ext cx="1544737" cy="711970"/>
          </a:xfrm>
          <a:prstGeom prst="rect">
            <a:avLst/>
          </a:prstGeom>
        </p:spPr>
        <p:txBody>
          <a:bodyPr vert="horz" wrap="none" lIns="0" tIns="0" rIns="0" bIns="0" rtlCol="0">
            <a:spAutoFit/>
          </a:bodyPr>
          <a:lstStyle/>
          <a:p>
            <a:pPr marL="0">
              <a:lnSpc>
                <a:spcPct val="100000"/>
              </a:lnSpc>
            </a:pPr>
            <a:r>
              <a:rPr sz="2270" spc="10" dirty="0">
                <a:solidFill>
                  <a:srgbClr val="FFFFFF"/>
                </a:solidFill>
                <a:latin typeface="Arial"/>
                <a:cs typeface="Arial"/>
              </a:rPr>
              <a:t>Electronic</a:t>
            </a:r>
            <a:endParaRPr sz="2200">
              <a:latin typeface="Arial"/>
              <a:cs typeface="Arial"/>
            </a:endParaRPr>
          </a:p>
          <a:p>
            <a:pPr marL="220980">
              <a:lnSpc>
                <a:spcPct val="100000"/>
              </a:lnSpc>
            </a:pPr>
            <a:r>
              <a:rPr sz="2600" spc="10" dirty="0">
                <a:solidFill>
                  <a:srgbClr val="FFFFFF"/>
                </a:solidFill>
                <a:latin typeface="Arial"/>
                <a:cs typeface="Arial"/>
              </a:rPr>
              <a:t>wallets</a:t>
            </a:r>
            <a:endParaRPr sz="2600">
              <a:latin typeface="Arial"/>
              <a:cs typeface="Arial"/>
            </a:endParaRPr>
          </a:p>
        </p:txBody>
      </p:sp>
      <p:sp>
        <p:nvSpPr>
          <p:cNvPr id="41" name="object 41"/>
          <p:cNvSpPr/>
          <p:nvPr/>
        </p:nvSpPr>
        <p:spPr>
          <a:xfrm>
            <a:off x="3586099" y="3855212"/>
            <a:ext cx="2428875" cy="1457325"/>
          </a:xfrm>
          <a:custGeom>
            <a:avLst/>
            <a:gdLst/>
            <a:ahLst/>
            <a:cxnLst/>
            <a:rect l="l" t="t" r="r" b="b"/>
            <a:pathLst>
              <a:path w="2428875" h="1457325">
                <a:moveTo>
                  <a:pt x="0" y="1457325"/>
                </a:moveTo>
                <a:lnTo>
                  <a:pt x="0" y="0"/>
                </a:lnTo>
                <a:lnTo>
                  <a:pt x="2428875" y="0"/>
                </a:lnTo>
                <a:lnTo>
                  <a:pt x="2428875" y="1457325"/>
                </a:lnTo>
                <a:lnTo>
                  <a:pt x="0" y="1457325"/>
                </a:lnTo>
                <a:close/>
              </a:path>
            </a:pathLst>
          </a:custGeom>
          <a:solidFill>
            <a:srgbClr val="D34817"/>
          </a:solidFill>
        </p:spPr>
        <p:txBody>
          <a:bodyPr wrap="square" lIns="0" tIns="0" rIns="0" bIns="0" rtlCol="0">
            <a:noAutofit/>
          </a:bodyPr>
          <a:lstStyle/>
          <a:p>
            <a:endParaRPr/>
          </a:p>
        </p:txBody>
      </p:sp>
      <p:sp>
        <p:nvSpPr>
          <p:cNvPr id="42" name="object 42"/>
          <p:cNvSpPr/>
          <p:nvPr/>
        </p:nvSpPr>
        <p:spPr>
          <a:xfrm>
            <a:off x="3579749" y="3848862"/>
            <a:ext cx="2441575" cy="1470025"/>
          </a:xfrm>
          <a:custGeom>
            <a:avLst/>
            <a:gdLst/>
            <a:ahLst/>
            <a:cxnLst/>
            <a:rect l="l" t="t" r="r" b="b"/>
            <a:pathLst>
              <a:path w="2441575" h="1470025">
                <a:moveTo>
                  <a:pt x="6350" y="1463675"/>
                </a:moveTo>
                <a:lnTo>
                  <a:pt x="6350" y="6350"/>
                </a:lnTo>
                <a:lnTo>
                  <a:pt x="2435225" y="6350"/>
                </a:lnTo>
                <a:lnTo>
                  <a:pt x="2435225" y="1463675"/>
                </a:lnTo>
                <a:lnTo>
                  <a:pt x="6350" y="1463675"/>
                </a:lnTo>
                <a:close/>
              </a:path>
            </a:pathLst>
          </a:custGeom>
          <a:ln w="12700">
            <a:solidFill>
              <a:srgbClr val="FFFFFF"/>
            </a:solidFill>
          </a:ln>
        </p:spPr>
        <p:txBody>
          <a:bodyPr wrap="square" lIns="0" tIns="0" rIns="0" bIns="0" rtlCol="0">
            <a:noAutofit/>
          </a:bodyPr>
          <a:lstStyle/>
          <a:p>
            <a:endParaRPr/>
          </a:p>
        </p:txBody>
      </p:sp>
      <p:sp>
        <p:nvSpPr>
          <p:cNvPr id="7" name="text 1"/>
          <p:cNvSpPr txBox="1"/>
          <p:nvPr/>
        </p:nvSpPr>
        <p:spPr>
          <a:xfrm>
            <a:off x="4068445" y="4044109"/>
            <a:ext cx="1558608" cy="1053600"/>
          </a:xfrm>
          <a:prstGeom prst="rect">
            <a:avLst/>
          </a:prstGeom>
        </p:spPr>
        <p:txBody>
          <a:bodyPr vert="horz" wrap="none" lIns="0" tIns="0" rIns="0" bIns="0" rtlCol="0">
            <a:spAutoFit/>
          </a:bodyPr>
          <a:lstStyle/>
          <a:p>
            <a:pPr marL="6095">
              <a:lnSpc>
                <a:spcPct val="100000"/>
              </a:lnSpc>
            </a:pPr>
            <a:r>
              <a:rPr sz="2600" spc="10" dirty="0">
                <a:solidFill>
                  <a:srgbClr val="FFFFFF"/>
                </a:solidFill>
                <a:latin typeface="Arial"/>
                <a:cs typeface="Arial"/>
              </a:rPr>
              <a:t>Electronic</a:t>
            </a:r>
            <a:endParaRPr sz="2600">
              <a:latin typeface="Arial"/>
              <a:cs typeface="Arial"/>
            </a:endParaRPr>
          </a:p>
          <a:p>
            <a:pPr marL="0">
              <a:lnSpc>
                <a:spcPct val="100000"/>
              </a:lnSpc>
            </a:pPr>
            <a:r>
              <a:rPr sz="2600" spc="10" dirty="0">
                <a:solidFill>
                  <a:srgbClr val="FFFFFF"/>
                </a:solidFill>
                <a:latin typeface="Arial"/>
                <a:cs typeface="Arial"/>
              </a:rPr>
              <a:t>Check (E-</a:t>
            </a:r>
            <a:endParaRPr sz="2600">
              <a:latin typeface="Arial"/>
              <a:cs typeface="Arial"/>
            </a:endParaRPr>
          </a:p>
          <a:p>
            <a:pPr marL="243839">
              <a:lnSpc>
                <a:spcPct val="100000"/>
              </a:lnSpc>
            </a:pPr>
            <a:r>
              <a:rPr sz="2600" spc="10" dirty="0">
                <a:solidFill>
                  <a:srgbClr val="FFFFFF"/>
                </a:solidFill>
                <a:latin typeface="Arial"/>
                <a:cs typeface="Arial"/>
              </a:rPr>
              <a:t>check)</a:t>
            </a:r>
            <a:endParaRPr sz="2600">
              <a:latin typeface="Arial"/>
              <a:cs typeface="Arial"/>
            </a:endParaRPr>
          </a:p>
        </p:txBody>
      </p:sp>
      <p:sp>
        <p:nvSpPr>
          <p:cNvPr id="43" name="object 43"/>
          <p:cNvSpPr/>
          <p:nvPr/>
        </p:nvSpPr>
        <p:spPr>
          <a:xfrm>
            <a:off x="6257925" y="3855212"/>
            <a:ext cx="2428875" cy="1457325"/>
          </a:xfrm>
          <a:custGeom>
            <a:avLst/>
            <a:gdLst/>
            <a:ahLst/>
            <a:cxnLst/>
            <a:rect l="l" t="t" r="r" b="b"/>
            <a:pathLst>
              <a:path w="2428875" h="1457325">
                <a:moveTo>
                  <a:pt x="0" y="1457325"/>
                </a:moveTo>
                <a:lnTo>
                  <a:pt x="0" y="0"/>
                </a:lnTo>
                <a:lnTo>
                  <a:pt x="2428875" y="0"/>
                </a:lnTo>
                <a:lnTo>
                  <a:pt x="2428875" y="1457325"/>
                </a:lnTo>
                <a:lnTo>
                  <a:pt x="0" y="1457325"/>
                </a:lnTo>
                <a:close/>
              </a:path>
            </a:pathLst>
          </a:custGeom>
          <a:solidFill>
            <a:srgbClr val="D34817"/>
          </a:solidFill>
        </p:spPr>
        <p:txBody>
          <a:bodyPr wrap="square" lIns="0" tIns="0" rIns="0" bIns="0" rtlCol="0">
            <a:noAutofit/>
          </a:bodyPr>
          <a:lstStyle/>
          <a:p>
            <a:endParaRPr/>
          </a:p>
        </p:txBody>
      </p:sp>
      <p:sp>
        <p:nvSpPr>
          <p:cNvPr id="44" name="object 44"/>
          <p:cNvSpPr/>
          <p:nvPr/>
        </p:nvSpPr>
        <p:spPr>
          <a:xfrm>
            <a:off x="6251575" y="3848862"/>
            <a:ext cx="2441575" cy="1470025"/>
          </a:xfrm>
          <a:custGeom>
            <a:avLst/>
            <a:gdLst/>
            <a:ahLst/>
            <a:cxnLst/>
            <a:rect l="l" t="t" r="r" b="b"/>
            <a:pathLst>
              <a:path w="2441575" h="1470025">
                <a:moveTo>
                  <a:pt x="6350" y="1463675"/>
                </a:moveTo>
                <a:lnTo>
                  <a:pt x="6350" y="6350"/>
                </a:lnTo>
                <a:lnTo>
                  <a:pt x="2435225" y="6350"/>
                </a:lnTo>
                <a:lnTo>
                  <a:pt x="2435225" y="1463675"/>
                </a:lnTo>
                <a:lnTo>
                  <a:pt x="6350" y="1463675"/>
                </a:lnTo>
                <a:close/>
              </a:path>
            </a:pathLst>
          </a:custGeom>
          <a:ln w="12700">
            <a:solidFill>
              <a:srgbClr val="FFFFFF"/>
            </a:solidFill>
          </a:ln>
        </p:spPr>
        <p:txBody>
          <a:bodyPr wrap="square" lIns="0" tIns="0" rIns="0" bIns="0" rtlCol="0">
            <a:noAutofit/>
          </a:bodyPr>
          <a:lstStyle/>
          <a:p>
            <a:endParaRPr/>
          </a:p>
        </p:txBody>
      </p:sp>
      <p:sp>
        <p:nvSpPr>
          <p:cNvPr id="8" name="text 1"/>
          <p:cNvSpPr txBox="1"/>
          <p:nvPr/>
        </p:nvSpPr>
        <p:spPr>
          <a:xfrm>
            <a:off x="6370066" y="4215051"/>
            <a:ext cx="2298423" cy="711970"/>
          </a:xfrm>
          <a:prstGeom prst="rect">
            <a:avLst/>
          </a:prstGeom>
        </p:spPr>
        <p:txBody>
          <a:bodyPr vert="horz" wrap="none" lIns="0" tIns="0" rIns="0" bIns="0" rtlCol="0">
            <a:spAutoFit/>
          </a:bodyPr>
          <a:lstStyle/>
          <a:p>
            <a:pPr marL="0">
              <a:lnSpc>
                <a:spcPct val="100000"/>
              </a:lnSpc>
            </a:pPr>
            <a:r>
              <a:rPr sz="2120" spc="10" dirty="0">
                <a:solidFill>
                  <a:srgbClr val="FFFFFF"/>
                </a:solidFill>
                <a:latin typeface="Arial"/>
                <a:cs typeface="Arial"/>
              </a:rPr>
              <a:t>Micro Payment</a:t>
            </a:r>
            <a:endParaRPr sz="2100">
              <a:latin typeface="Arial"/>
              <a:cs typeface="Arial"/>
            </a:endParaRPr>
          </a:p>
          <a:p>
            <a:pPr marL="468122">
              <a:lnSpc>
                <a:spcPct val="100000"/>
              </a:lnSpc>
            </a:pPr>
            <a:r>
              <a:rPr sz="2600" spc="10" dirty="0">
                <a:solidFill>
                  <a:srgbClr val="FFFFFF"/>
                </a:solidFill>
                <a:latin typeface="Arial"/>
                <a:cs typeface="Arial"/>
              </a:rPr>
              <a:t>Systems</a:t>
            </a:r>
            <a:endParaRPr sz="2600">
              <a:latin typeface="Arial"/>
              <a:cs typeface="Aria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5"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46" name="object 46"/>
          <p:cNvSpPr/>
          <p:nvPr/>
        </p:nvSpPr>
        <p:spPr>
          <a:xfrm>
            <a:off x="57658" y="63373"/>
            <a:ext cx="9026017" cy="6706140"/>
          </a:xfrm>
          <a:custGeom>
            <a:avLst/>
            <a:gdLst/>
            <a:ahLst/>
            <a:cxnLst/>
            <a:rect l="l" t="t" r="r" b="b"/>
            <a:pathLst>
              <a:path w="9026017" h="6706140">
                <a:moveTo>
                  <a:pt x="6350" y="336296"/>
                </a:moveTo>
                <a:cubicBezTo>
                  <a:pt x="6350" y="154051"/>
                  <a:pt x="154063" y="6350"/>
                  <a:pt x="336270" y="6350"/>
                </a:cubicBezTo>
                <a:cubicBezTo>
                  <a:pt x="336270" y="6350"/>
                  <a:pt x="336270" y="6350"/>
                  <a:pt x="336270" y="6350"/>
                </a:cubicBezTo>
                <a:lnTo>
                  <a:pt x="336270" y="6350"/>
                </a:lnTo>
                <a:lnTo>
                  <a:pt x="8689848" y="6350"/>
                </a:lnTo>
                <a:lnTo>
                  <a:pt x="8689848" y="6350"/>
                </a:lnTo>
                <a:cubicBezTo>
                  <a:pt x="8871966" y="6350"/>
                  <a:pt x="9019667" y="154051"/>
                  <a:pt x="9019667" y="336296"/>
                </a:cubicBezTo>
                <a:cubicBezTo>
                  <a:pt x="9019667" y="336296"/>
                  <a:pt x="9019667" y="336296"/>
                  <a:pt x="9019667" y="336296"/>
                </a:cubicBezTo>
                <a:lnTo>
                  <a:pt x="9019667" y="336296"/>
                </a:lnTo>
                <a:lnTo>
                  <a:pt x="9019667" y="6369875"/>
                </a:lnTo>
                <a:lnTo>
                  <a:pt x="9019667" y="6369875"/>
                </a:lnTo>
                <a:cubicBezTo>
                  <a:pt x="9019667" y="6552082"/>
                  <a:pt x="8871966" y="6699788"/>
                  <a:pt x="8689848" y="6699788"/>
                </a:cubicBezTo>
                <a:cubicBezTo>
                  <a:pt x="8689848" y="6699788"/>
                  <a:pt x="8689848" y="6699788"/>
                  <a:pt x="8689848" y="6699788"/>
                </a:cubicBezTo>
                <a:lnTo>
                  <a:pt x="8689848" y="6699790"/>
                </a:lnTo>
                <a:lnTo>
                  <a:pt x="336270" y="6699790"/>
                </a:lnTo>
                <a:lnTo>
                  <a:pt x="336270" y="6699788"/>
                </a:lnTo>
                <a:cubicBezTo>
                  <a:pt x="154063" y="6699788"/>
                  <a:pt x="6350" y="6552082"/>
                  <a:pt x="6350" y="6369875"/>
                </a:cubicBezTo>
                <a:cubicBezTo>
                  <a:pt x="6350" y="6369875"/>
                  <a:pt x="6350" y="6369875"/>
                  <a:pt x="6350" y="6369875"/>
                </a:cubicBezTo>
                <a:close/>
              </a:path>
            </a:pathLst>
          </a:custGeom>
          <a:ln w="12700">
            <a:solidFill>
              <a:srgbClr val="000000"/>
            </a:solidFill>
          </a:ln>
        </p:spPr>
        <p:txBody>
          <a:bodyPr wrap="square" lIns="0" tIns="0" rIns="0" bIns="0" rtlCol="0">
            <a:noAutofit/>
          </a:bodyPr>
          <a:lstStyle/>
          <a:p>
            <a:endParaRPr/>
          </a:p>
        </p:txBody>
      </p:sp>
      <p:sp>
        <p:nvSpPr>
          <p:cNvPr id="2" name="text 1"/>
          <p:cNvSpPr txBox="1"/>
          <p:nvPr/>
        </p:nvSpPr>
        <p:spPr>
          <a:xfrm>
            <a:off x="1006144" y="260096"/>
            <a:ext cx="3276752" cy="510235"/>
          </a:xfrm>
          <a:prstGeom prst="rect">
            <a:avLst/>
          </a:prstGeom>
        </p:spPr>
        <p:txBody>
          <a:bodyPr vert="horz" wrap="none" lIns="0" tIns="0" rIns="0" bIns="0" rtlCol="0">
            <a:spAutoFit/>
          </a:bodyPr>
          <a:lstStyle/>
          <a:p>
            <a:pPr marL="0">
              <a:lnSpc>
                <a:spcPct val="100000"/>
              </a:lnSpc>
            </a:pPr>
            <a:r>
              <a:rPr sz="3600" spc="10" dirty="0">
                <a:solidFill>
                  <a:srgbClr val="696464"/>
                </a:solidFill>
                <a:latin typeface="Arial"/>
                <a:cs typeface="Arial"/>
              </a:rPr>
              <a:t>Payment Cards</a:t>
            </a:r>
            <a:endParaRPr sz="3600">
              <a:latin typeface="Arial"/>
              <a:cs typeface="Arial"/>
            </a:endParaRPr>
          </a:p>
        </p:txBody>
      </p:sp>
      <p:sp>
        <p:nvSpPr>
          <p:cNvPr id="3" name="text 1"/>
          <p:cNvSpPr txBox="1"/>
          <p:nvPr/>
        </p:nvSpPr>
        <p:spPr>
          <a:xfrm>
            <a:off x="853439" y="1429766"/>
            <a:ext cx="5632311" cy="360099"/>
          </a:xfrm>
          <a:prstGeom prst="rect">
            <a:avLst/>
          </a:prstGeom>
        </p:spPr>
        <p:txBody>
          <a:bodyPr vert="horz" wrap="none" lIns="0" tIns="0" rIns="0" bIns="0" rtlCol="0">
            <a:spAutoFit/>
          </a:bodyPr>
          <a:lstStyle/>
          <a:p>
            <a:pPr marL="0">
              <a:lnSpc>
                <a:spcPct val="100000"/>
              </a:lnSpc>
            </a:pPr>
            <a:r>
              <a:rPr sz="1990" spc="10" dirty="0">
                <a:solidFill>
                  <a:srgbClr val="D34817"/>
                </a:solidFill>
                <a:latin typeface="Wingdings 2"/>
                <a:cs typeface="Wingdings 2"/>
              </a:rPr>
              <a:t></a:t>
            </a:r>
            <a:r>
              <a:rPr sz="1990" spc="10" dirty="0">
                <a:solidFill>
                  <a:srgbClr val="D34817"/>
                </a:solidFill>
                <a:cs typeface="Wingdings 2"/>
              </a:rPr>
              <a:t> </a:t>
            </a:r>
            <a:r>
              <a:rPr sz="2340" spc="10" dirty="0">
                <a:cs typeface="Arial"/>
              </a:rPr>
              <a:t>Electronic card payments continue to have a</a:t>
            </a:r>
            <a:endParaRPr sz="2300">
              <a:cs typeface="Arial"/>
            </a:endParaRPr>
          </a:p>
        </p:txBody>
      </p:sp>
      <p:sp>
        <p:nvSpPr>
          <p:cNvPr id="4" name="text 1"/>
          <p:cNvSpPr txBox="1"/>
          <p:nvPr/>
        </p:nvSpPr>
        <p:spPr>
          <a:xfrm>
            <a:off x="853439" y="1722374"/>
            <a:ext cx="6835974" cy="729430"/>
          </a:xfrm>
          <a:prstGeom prst="rect">
            <a:avLst/>
          </a:prstGeom>
        </p:spPr>
        <p:txBody>
          <a:bodyPr vert="horz" wrap="none" lIns="0" tIns="0" rIns="0" bIns="0" rtlCol="0">
            <a:spAutoFit/>
          </a:bodyPr>
          <a:lstStyle/>
          <a:p>
            <a:pPr marL="274624">
              <a:lnSpc>
                <a:spcPct val="100000"/>
              </a:lnSpc>
            </a:pPr>
            <a:r>
              <a:rPr sz="2400" spc="10" dirty="0">
                <a:cs typeface="Arial"/>
              </a:rPr>
              <a:t>meaningful impact on the world.</a:t>
            </a:r>
            <a:endParaRPr sz="2400">
              <a:cs typeface="Arial"/>
            </a:endParaRPr>
          </a:p>
          <a:p>
            <a:pPr marL="0">
              <a:lnSpc>
                <a:spcPct val="100000"/>
              </a:lnSpc>
            </a:pPr>
            <a:r>
              <a:rPr sz="1990" spc="10" dirty="0">
                <a:solidFill>
                  <a:srgbClr val="D34817"/>
                </a:solidFill>
                <a:latin typeface="Wingdings 2"/>
                <a:cs typeface="Wingdings 2"/>
              </a:rPr>
              <a:t> </a:t>
            </a:r>
            <a:r>
              <a:rPr sz="2340" spc="10" dirty="0">
                <a:cs typeface="Arial"/>
              </a:rPr>
              <a:t>Most of consumers use credit cards to pay for online</a:t>
            </a:r>
            <a:endParaRPr sz="2300">
              <a:cs typeface="Arial"/>
            </a:endParaRPr>
          </a:p>
        </p:txBody>
      </p:sp>
      <p:sp>
        <p:nvSpPr>
          <p:cNvPr id="5" name="text 1"/>
          <p:cNvSpPr txBox="1"/>
          <p:nvPr/>
        </p:nvSpPr>
        <p:spPr>
          <a:xfrm>
            <a:off x="853439" y="2384171"/>
            <a:ext cx="6414256" cy="729430"/>
          </a:xfrm>
          <a:prstGeom prst="rect">
            <a:avLst/>
          </a:prstGeom>
        </p:spPr>
        <p:txBody>
          <a:bodyPr vert="horz" wrap="none" lIns="0" tIns="0" rIns="0" bIns="0" rtlCol="0">
            <a:spAutoFit/>
          </a:bodyPr>
          <a:lstStyle/>
          <a:p>
            <a:pPr marL="274624">
              <a:lnSpc>
                <a:spcPct val="100000"/>
              </a:lnSpc>
            </a:pPr>
            <a:r>
              <a:rPr sz="2400" spc="10" dirty="0">
                <a:cs typeface="Arial"/>
              </a:rPr>
              <a:t>purchases.</a:t>
            </a:r>
            <a:endParaRPr sz="2400">
              <a:cs typeface="Arial"/>
            </a:endParaRPr>
          </a:p>
          <a:p>
            <a:pPr marL="0">
              <a:lnSpc>
                <a:spcPct val="100000"/>
              </a:lnSpc>
            </a:pPr>
            <a:r>
              <a:rPr sz="1990" spc="10" dirty="0">
                <a:solidFill>
                  <a:srgbClr val="D34817"/>
                </a:solidFill>
                <a:cs typeface="Wingdings 2"/>
              </a:rPr>
              <a:t> </a:t>
            </a:r>
            <a:r>
              <a:rPr sz="2340" spc="10" dirty="0">
                <a:cs typeface="Arial"/>
              </a:rPr>
              <a:t>Card transaction volume grew at an annual growth</a:t>
            </a:r>
            <a:endParaRPr sz="2300">
              <a:cs typeface="Arial"/>
            </a:endParaRPr>
          </a:p>
        </p:txBody>
      </p:sp>
      <p:sp>
        <p:nvSpPr>
          <p:cNvPr id="7" name="text 1"/>
          <p:cNvSpPr txBox="1"/>
          <p:nvPr/>
        </p:nvSpPr>
        <p:spPr>
          <a:xfrm>
            <a:off x="853439" y="3338195"/>
            <a:ext cx="6081024" cy="729430"/>
          </a:xfrm>
          <a:prstGeom prst="rect">
            <a:avLst/>
          </a:prstGeom>
        </p:spPr>
        <p:txBody>
          <a:bodyPr vert="horz" wrap="none" lIns="0" tIns="0" rIns="0" bIns="0" rtlCol="0">
            <a:spAutoFit/>
          </a:bodyPr>
          <a:lstStyle/>
          <a:p>
            <a:pPr marL="274624">
              <a:lnSpc>
                <a:spcPct val="100000"/>
              </a:lnSpc>
            </a:pPr>
            <a:endParaRPr sz="2400">
              <a:latin typeface="Arial"/>
              <a:cs typeface="Arial"/>
            </a:endParaRPr>
          </a:p>
          <a:p>
            <a:pPr marL="0">
              <a:lnSpc>
                <a:spcPct val="100000"/>
              </a:lnSpc>
            </a:pPr>
            <a:r>
              <a:rPr sz="1990" spc="10" smtClean="0">
                <a:solidFill>
                  <a:srgbClr val="D34817"/>
                </a:solidFill>
                <a:latin typeface="Wingdings 2"/>
                <a:cs typeface="Wingdings 2"/>
              </a:rPr>
              <a:t></a:t>
            </a:r>
            <a:r>
              <a:rPr sz="2340" spc="10" smtClean="0">
                <a:cs typeface="Arial"/>
              </a:rPr>
              <a:t>More </a:t>
            </a:r>
            <a:r>
              <a:rPr sz="2340" spc="10" dirty="0">
                <a:cs typeface="Arial"/>
              </a:rPr>
              <a:t>than 85% of worldwide consumer Internet</a:t>
            </a:r>
            <a:endParaRPr sz="2300">
              <a:cs typeface="Arial"/>
            </a:endParaRPr>
          </a:p>
        </p:txBody>
      </p:sp>
      <p:sp>
        <p:nvSpPr>
          <p:cNvPr id="8" name="text 1"/>
          <p:cNvSpPr txBox="1"/>
          <p:nvPr/>
        </p:nvSpPr>
        <p:spPr>
          <a:xfrm>
            <a:off x="1128064" y="3999865"/>
            <a:ext cx="5494020" cy="340157"/>
          </a:xfrm>
          <a:prstGeom prst="rect">
            <a:avLst/>
          </a:prstGeom>
        </p:spPr>
        <p:txBody>
          <a:bodyPr vert="horz" wrap="none" lIns="0" tIns="0" rIns="0" bIns="0" rtlCol="0">
            <a:spAutoFit/>
          </a:bodyPr>
          <a:lstStyle/>
          <a:p>
            <a:pPr marL="0">
              <a:lnSpc>
                <a:spcPct val="100000"/>
              </a:lnSpc>
            </a:pPr>
            <a:r>
              <a:rPr sz="2400" spc="10" dirty="0">
                <a:latin typeface="Arial"/>
                <a:cs typeface="Arial"/>
              </a:rPr>
              <a:t>purchases are paid for with credit cards.</a:t>
            </a:r>
            <a:endParaRPr sz="2400">
              <a:latin typeface="Arial"/>
              <a:cs typeface="Arial"/>
            </a:endParaRPr>
          </a:p>
        </p:txBody>
      </p:sp>
      <p:sp>
        <p:nvSpPr>
          <p:cNvPr id="9" name="text 1"/>
          <p:cNvSpPr txBox="1"/>
          <p:nvPr/>
        </p:nvSpPr>
        <p:spPr>
          <a:xfrm>
            <a:off x="1173784" y="4716732"/>
            <a:ext cx="2044091" cy="1268645"/>
          </a:xfrm>
          <a:prstGeom prst="rect">
            <a:avLst/>
          </a:prstGeom>
        </p:spPr>
        <p:txBody>
          <a:bodyPr vert="horz" wrap="none" lIns="0" tIns="0" rIns="0" bIns="0" rtlCol="0">
            <a:spAutoFit/>
          </a:bodyPr>
          <a:lstStyle/>
          <a:p>
            <a:pPr marL="0">
              <a:lnSpc>
                <a:spcPct val="100000"/>
              </a:lnSpc>
            </a:pPr>
            <a:r>
              <a:rPr sz="1850" spc="10" dirty="0">
                <a:solidFill>
                  <a:srgbClr val="9B2D1F"/>
                </a:solidFill>
                <a:latin typeface="Wingdings"/>
                <a:cs typeface="Wingdings"/>
              </a:rPr>
              <a:t> </a:t>
            </a:r>
            <a:r>
              <a:rPr sz="2200" spc="10" dirty="0">
                <a:latin typeface="Arial"/>
                <a:cs typeface="Arial"/>
              </a:rPr>
              <a:t>Credit Cards</a:t>
            </a:r>
            <a:endParaRPr sz="2200">
              <a:latin typeface="Arial"/>
              <a:cs typeface="Arial"/>
            </a:endParaRPr>
          </a:p>
          <a:p>
            <a:pPr marL="0">
              <a:lnSpc>
                <a:spcPct val="100000"/>
              </a:lnSpc>
            </a:pPr>
            <a:r>
              <a:rPr sz="1850" spc="10" dirty="0">
                <a:solidFill>
                  <a:srgbClr val="9B2D1F"/>
                </a:solidFill>
                <a:latin typeface="Wingdings"/>
                <a:cs typeface="Wingdings"/>
              </a:rPr>
              <a:t> </a:t>
            </a:r>
            <a:r>
              <a:rPr sz="2200" spc="10" dirty="0">
                <a:latin typeface="Arial"/>
                <a:cs typeface="Arial"/>
              </a:rPr>
              <a:t>Debit Cards</a:t>
            </a:r>
            <a:endParaRPr sz="2200">
              <a:latin typeface="Arial"/>
              <a:cs typeface="Arial"/>
            </a:endParaRPr>
          </a:p>
          <a:p>
            <a:pPr marL="0">
              <a:lnSpc>
                <a:spcPct val="100000"/>
              </a:lnSpc>
            </a:pPr>
            <a:r>
              <a:rPr sz="1850" spc="10" dirty="0">
                <a:solidFill>
                  <a:srgbClr val="9B2D1F"/>
                </a:solidFill>
                <a:latin typeface="Wingdings"/>
                <a:cs typeface="Wingdings"/>
              </a:rPr>
              <a:t> </a:t>
            </a:r>
            <a:r>
              <a:rPr sz="2200" spc="10" dirty="0">
                <a:latin typeface="Arial"/>
                <a:cs typeface="Arial"/>
              </a:rPr>
              <a:t>Web Cards</a:t>
            </a:r>
            <a:endParaRPr sz="2200">
              <a:latin typeface="Arial"/>
              <a:cs typeface="Arial"/>
            </a:endParaRPr>
          </a:p>
          <a:p>
            <a:pPr marL="0">
              <a:lnSpc>
                <a:spcPct val="100000"/>
              </a:lnSpc>
            </a:pPr>
            <a:r>
              <a:rPr sz="1760" spc="10" dirty="0">
                <a:solidFill>
                  <a:srgbClr val="9B2D1F"/>
                </a:solidFill>
                <a:latin typeface="Wingdings"/>
                <a:cs typeface="Wingdings"/>
              </a:rPr>
              <a:t> </a:t>
            </a:r>
            <a:r>
              <a:rPr sz="2110" spc="10" dirty="0">
                <a:latin typeface="Arial"/>
                <a:cs typeface="Arial"/>
              </a:rPr>
              <a:t>Charge Cards</a:t>
            </a:r>
            <a:endParaRPr sz="2100">
              <a:latin typeface="Arial"/>
              <a:cs typeface="Arial"/>
            </a:endParaRPr>
          </a:p>
        </p:txBody>
      </p:sp>
      <p:pic>
        <p:nvPicPr>
          <p:cNvPr id="27" name="Image"/>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162800" y="5562600"/>
            <a:ext cx="1600200" cy="681037"/>
          </a:xfrm>
          <a:prstGeom prst="rect">
            <a:avLst/>
          </a:prstGeom>
        </p:spPr>
      </p:pic>
      <p:pic>
        <p:nvPicPr>
          <p:cNvPr id="28" name="Image"/>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5105400" y="4495800"/>
            <a:ext cx="1600200" cy="914400"/>
          </a:xfrm>
          <a:prstGeom prst="rect">
            <a:avLst/>
          </a:prstGeom>
        </p:spPr>
      </p:pic>
      <p:pic>
        <p:nvPicPr>
          <p:cNvPr id="29" name="Image"/>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7239000" y="3886136"/>
            <a:ext cx="1441069" cy="785812"/>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5"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26"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45" name="object 45"/>
          <p:cNvSpPr/>
          <p:nvPr/>
        </p:nvSpPr>
        <p:spPr>
          <a:xfrm>
            <a:off x="0" y="0"/>
            <a:ext cx="9013317" cy="6693440"/>
          </a:xfrm>
          <a:custGeom>
            <a:avLst/>
            <a:gdLst/>
            <a:ahLst/>
            <a:cxnLst/>
            <a:rect l="l" t="t" r="r" b="b"/>
            <a:pathLst>
              <a:path w="9013317" h="6693440">
                <a:moveTo>
                  <a:pt x="0" y="329946"/>
                </a:moveTo>
                <a:cubicBezTo>
                  <a:pt x="0" y="147701"/>
                  <a:pt x="147713" y="0"/>
                  <a:pt x="329920" y="0"/>
                </a:cubicBezTo>
                <a:cubicBezTo>
                  <a:pt x="329920" y="0"/>
                  <a:pt x="329920" y="0"/>
                  <a:pt x="329920" y="0"/>
                </a:cubicBezTo>
                <a:lnTo>
                  <a:pt x="329920" y="0"/>
                </a:lnTo>
                <a:lnTo>
                  <a:pt x="8683498" y="0"/>
                </a:lnTo>
                <a:lnTo>
                  <a:pt x="8683498" y="0"/>
                </a:lnTo>
                <a:cubicBezTo>
                  <a:pt x="8865616" y="0"/>
                  <a:pt x="9013317" y="147701"/>
                  <a:pt x="9013317" y="329946"/>
                </a:cubicBezTo>
                <a:cubicBezTo>
                  <a:pt x="9013317" y="329946"/>
                  <a:pt x="9013317" y="329946"/>
                  <a:pt x="9013317" y="329946"/>
                </a:cubicBezTo>
                <a:lnTo>
                  <a:pt x="9013317" y="329946"/>
                </a:lnTo>
                <a:lnTo>
                  <a:pt x="9013317" y="6363525"/>
                </a:lnTo>
                <a:lnTo>
                  <a:pt x="9013317" y="6363525"/>
                </a:lnTo>
                <a:cubicBezTo>
                  <a:pt x="9013317" y="6545732"/>
                  <a:pt x="8865616" y="6693438"/>
                  <a:pt x="8683498" y="6693438"/>
                </a:cubicBezTo>
                <a:cubicBezTo>
                  <a:pt x="8683498" y="6693438"/>
                  <a:pt x="8683498" y="6693438"/>
                  <a:pt x="8683498" y="6693438"/>
                </a:cubicBezTo>
                <a:lnTo>
                  <a:pt x="8683498" y="6693440"/>
                </a:lnTo>
                <a:lnTo>
                  <a:pt x="329920" y="6693440"/>
                </a:lnTo>
                <a:lnTo>
                  <a:pt x="329920" y="6693438"/>
                </a:lnTo>
                <a:cubicBezTo>
                  <a:pt x="147713" y="6693438"/>
                  <a:pt x="0" y="6545732"/>
                  <a:pt x="0" y="6363525"/>
                </a:cubicBezTo>
                <a:cubicBezTo>
                  <a:pt x="0" y="6363525"/>
                  <a:pt x="0" y="6363525"/>
                  <a:pt x="0" y="6363525"/>
                </a:cubicBezTo>
                <a:close/>
              </a:path>
            </a:pathLst>
          </a:custGeom>
          <a:solidFill>
            <a:srgbClr val="FFFFFF"/>
          </a:solidFill>
        </p:spPr>
        <p:txBody>
          <a:bodyPr wrap="square" lIns="0" tIns="0" rIns="0" bIns="0" rtlCol="0">
            <a:noAutofit/>
          </a:bodyPr>
          <a:lstStyle/>
          <a:p>
            <a:endParaRPr sz="2000"/>
          </a:p>
        </p:txBody>
      </p:sp>
      <p:sp>
        <p:nvSpPr>
          <p:cNvPr id="46" name="object 46"/>
          <p:cNvSpPr/>
          <p:nvPr/>
        </p:nvSpPr>
        <p:spPr>
          <a:xfrm>
            <a:off x="57658" y="63373"/>
            <a:ext cx="9026017" cy="6706140"/>
          </a:xfrm>
          <a:custGeom>
            <a:avLst/>
            <a:gdLst/>
            <a:ahLst/>
            <a:cxnLst/>
            <a:rect l="l" t="t" r="r" b="b"/>
            <a:pathLst>
              <a:path w="9026017" h="6706140">
                <a:moveTo>
                  <a:pt x="6350" y="336296"/>
                </a:moveTo>
                <a:cubicBezTo>
                  <a:pt x="6350" y="154051"/>
                  <a:pt x="154063" y="6350"/>
                  <a:pt x="336270" y="6350"/>
                </a:cubicBezTo>
                <a:cubicBezTo>
                  <a:pt x="336270" y="6350"/>
                  <a:pt x="336270" y="6350"/>
                  <a:pt x="336270" y="6350"/>
                </a:cubicBezTo>
                <a:lnTo>
                  <a:pt x="336270" y="6350"/>
                </a:lnTo>
                <a:lnTo>
                  <a:pt x="8689848" y="6350"/>
                </a:lnTo>
                <a:lnTo>
                  <a:pt x="8689848" y="6350"/>
                </a:lnTo>
                <a:cubicBezTo>
                  <a:pt x="8871966" y="6350"/>
                  <a:pt x="9019667" y="154051"/>
                  <a:pt x="9019667" y="336296"/>
                </a:cubicBezTo>
                <a:cubicBezTo>
                  <a:pt x="9019667" y="336296"/>
                  <a:pt x="9019667" y="336296"/>
                  <a:pt x="9019667" y="336296"/>
                </a:cubicBezTo>
                <a:lnTo>
                  <a:pt x="9019667" y="336296"/>
                </a:lnTo>
                <a:lnTo>
                  <a:pt x="9019667" y="6369875"/>
                </a:lnTo>
                <a:lnTo>
                  <a:pt x="9019667" y="6369875"/>
                </a:lnTo>
                <a:cubicBezTo>
                  <a:pt x="9019667" y="6552082"/>
                  <a:pt x="8871966" y="6699788"/>
                  <a:pt x="8689848" y="6699788"/>
                </a:cubicBezTo>
                <a:cubicBezTo>
                  <a:pt x="8689848" y="6699788"/>
                  <a:pt x="8689848" y="6699788"/>
                  <a:pt x="8689848" y="6699788"/>
                </a:cubicBezTo>
                <a:lnTo>
                  <a:pt x="8689848" y="6699790"/>
                </a:lnTo>
                <a:lnTo>
                  <a:pt x="336270" y="6699790"/>
                </a:lnTo>
                <a:lnTo>
                  <a:pt x="336270" y="6699788"/>
                </a:lnTo>
                <a:cubicBezTo>
                  <a:pt x="154063" y="6699788"/>
                  <a:pt x="6350" y="6552082"/>
                  <a:pt x="6350" y="6369875"/>
                </a:cubicBezTo>
                <a:cubicBezTo>
                  <a:pt x="6350" y="6369875"/>
                  <a:pt x="6350" y="6369875"/>
                  <a:pt x="6350" y="6369875"/>
                </a:cubicBezTo>
                <a:close/>
              </a:path>
            </a:pathLst>
          </a:custGeom>
          <a:ln w="12700">
            <a:solidFill>
              <a:srgbClr val="000000"/>
            </a:solidFill>
          </a:ln>
        </p:spPr>
        <p:txBody>
          <a:bodyPr wrap="square" lIns="0" tIns="0" rIns="0" bIns="0" rtlCol="0">
            <a:noAutofit/>
          </a:bodyPr>
          <a:lstStyle/>
          <a:p>
            <a:endParaRPr sz="2000"/>
          </a:p>
        </p:txBody>
      </p:sp>
      <p:sp>
        <p:nvSpPr>
          <p:cNvPr id="2" name="text 1"/>
          <p:cNvSpPr txBox="1"/>
          <p:nvPr/>
        </p:nvSpPr>
        <p:spPr>
          <a:xfrm>
            <a:off x="1006144" y="260096"/>
            <a:ext cx="2651456" cy="615553"/>
          </a:xfrm>
          <a:prstGeom prst="rect">
            <a:avLst/>
          </a:prstGeom>
        </p:spPr>
        <p:txBody>
          <a:bodyPr vert="horz" wrap="square" lIns="0" tIns="0" rIns="0" bIns="0" rtlCol="0">
            <a:spAutoFit/>
          </a:bodyPr>
          <a:lstStyle/>
          <a:p>
            <a:pPr marL="0">
              <a:lnSpc>
                <a:spcPct val="100000"/>
              </a:lnSpc>
            </a:pPr>
            <a:r>
              <a:rPr lang="en-US" sz="4000" spc="10" dirty="0" smtClean="0">
                <a:solidFill>
                  <a:srgbClr val="696464"/>
                </a:solidFill>
                <a:cs typeface="Arial"/>
              </a:rPr>
              <a:t>Credit</a:t>
            </a:r>
            <a:r>
              <a:rPr lang="en-US" sz="2000" spc="10" dirty="0" smtClean="0">
                <a:solidFill>
                  <a:srgbClr val="696464"/>
                </a:solidFill>
                <a:cs typeface="Arial"/>
              </a:rPr>
              <a:t> </a:t>
            </a:r>
            <a:r>
              <a:rPr lang="en-US" sz="4000" spc="10" dirty="0" smtClean="0">
                <a:solidFill>
                  <a:srgbClr val="696464"/>
                </a:solidFill>
                <a:cs typeface="Arial"/>
              </a:rPr>
              <a:t>Card</a:t>
            </a:r>
            <a:endParaRPr sz="4000">
              <a:cs typeface="Arial"/>
            </a:endParaRPr>
          </a:p>
        </p:txBody>
      </p:sp>
      <p:sp>
        <p:nvSpPr>
          <p:cNvPr id="3" name="text 1"/>
          <p:cNvSpPr txBox="1"/>
          <p:nvPr/>
        </p:nvSpPr>
        <p:spPr>
          <a:xfrm>
            <a:off x="304801" y="1429767"/>
            <a:ext cx="8534400" cy="6401753"/>
          </a:xfrm>
          <a:prstGeom prst="rect">
            <a:avLst/>
          </a:prstGeom>
        </p:spPr>
        <p:txBody>
          <a:bodyPr vert="horz" wrap="square" lIns="0" tIns="0" rIns="0" bIns="0" rtlCol="0">
            <a:spAutoFit/>
          </a:bodyPr>
          <a:lstStyle/>
          <a:p>
            <a:endParaRPr lang="en-US" sz="2000" dirty="0"/>
          </a:p>
          <a:p>
            <a:pPr algn="just"/>
            <a:r>
              <a:rPr lang="en-US" sz="2400" dirty="0">
                <a:cs typeface="Arial" pitchFamily="34" charset="0"/>
              </a:rPr>
              <a:t>Payment using credit card is one of most common mode of electronic payment. Credit card is small plastic card with a unique number attached with an account. It has also a magnetic strip embedded in it which is used to read credit card via card readers. When a customer purchases a product via credit card, credit card issuer bank pays on behalf of the customer and customer has a certain time period after which he/she can pay the credit card bill. It is usually credit card monthly payment cycle. Following are the actors in the credit card system.</a:t>
            </a:r>
          </a:p>
          <a:p>
            <a:pPr algn="just"/>
            <a:r>
              <a:rPr lang="en-US" sz="2400" b="1" dirty="0">
                <a:cs typeface="Arial" pitchFamily="34" charset="0"/>
              </a:rPr>
              <a:t>The card holder</a:t>
            </a:r>
            <a:r>
              <a:rPr lang="en-US" sz="2400" dirty="0">
                <a:cs typeface="Arial" pitchFamily="34" charset="0"/>
              </a:rPr>
              <a:t> − Customer</a:t>
            </a:r>
          </a:p>
          <a:p>
            <a:pPr algn="just"/>
            <a:r>
              <a:rPr lang="en-US" sz="2400" b="1" dirty="0">
                <a:cs typeface="Arial" pitchFamily="34" charset="0"/>
              </a:rPr>
              <a:t>The merchant</a:t>
            </a:r>
            <a:r>
              <a:rPr lang="en-US" sz="2400" dirty="0">
                <a:cs typeface="Arial" pitchFamily="34" charset="0"/>
              </a:rPr>
              <a:t> − seller of product who can accept credit card payments.</a:t>
            </a:r>
          </a:p>
          <a:p>
            <a:pPr algn="just"/>
            <a:r>
              <a:rPr lang="en-US" sz="2400" b="1" dirty="0">
                <a:cs typeface="Arial" pitchFamily="34" charset="0"/>
              </a:rPr>
              <a:t>The card issuer bank</a:t>
            </a:r>
            <a:r>
              <a:rPr lang="en-US" sz="2400" dirty="0">
                <a:cs typeface="Arial" pitchFamily="34" charset="0"/>
              </a:rPr>
              <a:t> − card holder's bank</a:t>
            </a:r>
          </a:p>
          <a:p>
            <a:pPr algn="just"/>
            <a:r>
              <a:rPr lang="en-US" sz="2400" b="1" dirty="0">
                <a:cs typeface="Arial" pitchFamily="34" charset="0"/>
              </a:rPr>
              <a:t>The acquirer bank</a:t>
            </a:r>
            <a:r>
              <a:rPr lang="en-US" sz="2400" dirty="0">
                <a:cs typeface="Arial" pitchFamily="34" charset="0"/>
              </a:rPr>
              <a:t> − the merchant's </a:t>
            </a:r>
            <a:r>
              <a:rPr lang="en-US" sz="2400" dirty="0" smtClean="0">
                <a:cs typeface="Arial" pitchFamily="34" charset="0"/>
              </a:rPr>
              <a:t>bank</a:t>
            </a:r>
          </a:p>
          <a:p>
            <a:pPr algn="just"/>
            <a:endParaRPr lang="en-US" sz="2000" dirty="0">
              <a:cs typeface="Arial" pitchFamily="34" charset="0"/>
            </a:endParaRPr>
          </a:p>
          <a:p>
            <a:pPr algn="just"/>
            <a:endParaRPr lang="en-US" sz="2000" dirty="0">
              <a:cs typeface="Arial" pitchFamily="34" charset="0"/>
            </a:endParaRPr>
          </a:p>
          <a:p>
            <a:pPr marL="0" algn="just">
              <a:lnSpc>
                <a:spcPct val="100000"/>
              </a:lnSpc>
            </a:pPr>
            <a:r>
              <a:rPr sz="2000" spc="10">
                <a:solidFill>
                  <a:srgbClr val="D34817"/>
                </a:solidFill>
                <a:cs typeface="Arial" pitchFamily="34" charset="0"/>
              </a:rPr>
              <a:t> </a:t>
            </a:r>
            <a:endParaRPr sz="2000">
              <a:cs typeface="Arial" pitchFamily="34" charset="0"/>
            </a:endParaRPr>
          </a:p>
        </p:txBody>
      </p:sp>
      <p:pic>
        <p:nvPicPr>
          <p:cNvPr id="3074" name="Picture 2" descr="C:\Users\Peace\Videos\premium-credit-cards.jpg"/>
          <p:cNvPicPr>
            <a:picLocks noChangeAspect="1" noChangeArrowheads="1"/>
          </p:cNvPicPr>
          <p:nvPr/>
        </p:nvPicPr>
        <p:blipFill>
          <a:blip r:embed="rId3"/>
          <a:srcRect/>
          <a:stretch>
            <a:fillRect/>
          </a:stretch>
        </p:blipFill>
        <p:spPr bwMode="auto">
          <a:xfrm>
            <a:off x="5105400" y="4800600"/>
            <a:ext cx="3624263" cy="16764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26"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45" name="object 45"/>
          <p:cNvSpPr/>
          <p:nvPr/>
        </p:nvSpPr>
        <p:spPr>
          <a:xfrm>
            <a:off x="0" y="164560"/>
            <a:ext cx="9013317" cy="6693440"/>
          </a:xfrm>
          <a:custGeom>
            <a:avLst/>
            <a:gdLst/>
            <a:ahLst/>
            <a:cxnLst/>
            <a:rect l="l" t="t" r="r" b="b"/>
            <a:pathLst>
              <a:path w="9013317" h="6693440">
                <a:moveTo>
                  <a:pt x="0" y="329946"/>
                </a:moveTo>
                <a:cubicBezTo>
                  <a:pt x="0" y="147701"/>
                  <a:pt x="147713" y="0"/>
                  <a:pt x="329920" y="0"/>
                </a:cubicBezTo>
                <a:cubicBezTo>
                  <a:pt x="329920" y="0"/>
                  <a:pt x="329920" y="0"/>
                  <a:pt x="329920" y="0"/>
                </a:cubicBezTo>
                <a:lnTo>
                  <a:pt x="329920" y="0"/>
                </a:lnTo>
                <a:lnTo>
                  <a:pt x="8683498" y="0"/>
                </a:lnTo>
                <a:lnTo>
                  <a:pt x="8683498" y="0"/>
                </a:lnTo>
                <a:cubicBezTo>
                  <a:pt x="8865616" y="0"/>
                  <a:pt x="9013317" y="147701"/>
                  <a:pt x="9013317" y="329946"/>
                </a:cubicBezTo>
                <a:cubicBezTo>
                  <a:pt x="9013317" y="329946"/>
                  <a:pt x="9013317" y="329946"/>
                  <a:pt x="9013317" y="329946"/>
                </a:cubicBezTo>
                <a:lnTo>
                  <a:pt x="9013317" y="329946"/>
                </a:lnTo>
                <a:lnTo>
                  <a:pt x="9013317" y="6363525"/>
                </a:lnTo>
                <a:lnTo>
                  <a:pt x="9013317" y="6363525"/>
                </a:lnTo>
                <a:cubicBezTo>
                  <a:pt x="9013317" y="6545732"/>
                  <a:pt x="8865616" y="6693438"/>
                  <a:pt x="8683498" y="6693438"/>
                </a:cubicBezTo>
                <a:cubicBezTo>
                  <a:pt x="8683498" y="6693438"/>
                  <a:pt x="8683498" y="6693438"/>
                  <a:pt x="8683498" y="6693438"/>
                </a:cubicBezTo>
                <a:lnTo>
                  <a:pt x="8683498" y="6693440"/>
                </a:lnTo>
                <a:lnTo>
                  <a:pt x="329920" y="6693440"/>
                </a:lnTo>
                <a:lnTo>
                  <a:pt x="329920" y="6693438"/>
                </a:lnTo>
                <a:cubicBezTo>
                  <a:pt x="147713" y="6693438"/>
                  <a:pt x="0" y="6545732"/>
                  <a:pt x="0" y="6363525"/>
                </a:cubicBezTo>
                <a:cubicBezTo>
                  <a:pt x="0" y="6363525"/>
                  <a:pt x="0" y="6363525"/>
                  <a:pt x="0" y="6363525"/>
                </a:cubicBezTo>
                <a:close/>
              </a:path>
            </a:pathLst>
          </a:custGeom>
          <a:solidFill>
            <a:srgbClr val="FFFFFF"/>
          </a:solidFill>
        </p:spPr>
        <p:txBody>
          <a:bodyPr wrap="square" lIns="0" tIns="0" rIns="0" bIns="0" rtlCol="0">
            <a:noAutofit/>
          </a:bodyPr>
          <a:lstStyle/>
          <a:p>
            <a:endParaRPr/>
          </a:p>
        </p:txBody>
      </p:sp>
      <p:sp>
        <p:nvSpPr>
          <p:cNvPr id="46" name="object 46"/>
          <p:cNvSpPr/>
          <p:nvPr/>
        </p:nvSpPr>
        <p:spPr>
          <a:xfrm>
            <a:off x="57658" y="63373"/>
            <a:ext cx="9026017" cy="6706140"/>
          </a:xfrm>
          <a:custGeom>
            <a:avLst/>
            <a:gdLst/>
            <a:ahLst/>
            <a:cxnLst/>
            <a:rect l="l" t="t" r="r" b="b"/>
            <a:pathLst>
              <a:path w="9026017" h="6706140">
                <a:moveTo>
                  <a:pt x="6350" y="336296"/>
                </a:moveTo>
                <a:cubicBezTo>
                  <a:pt x="6350" y="154051"/>
                  <a:pt x="154063" y="6350"/>
                  <a:pt x="336270" y="6350"/>
                </a:cubicBezTo>
                <a:cubicBezTo>
                  <a:pt x="336270" y="6350"/>
                  <a:pt x="336270" y="6350"/>
                  <a:pt x="336270" y="6350"/>
                </a:cubicBezTo>
                <a:lnTo>
                  <a:pt x="336270" y="6350"/>
                </a:lnTo>
                <a:lnTo>
                  <a:pt x="8689848" y="6350"/>
                </a:lnTo>
                <a:lnTo>
                  <a:pt x="8689848" y="6350"/>
                </a:lnTo>
                <a:cubicBezTo>
                  <a:pt x="8871966" y="6350"/>
                  <a:pt x="9019667" y="154051"/>
                  <a:pt x="9019667" y="336296"/>
                </a:cubicBezTo>
                <a:cubicBezTo>
                  <a:pt x="9019667" y="336296"/>
                  <a:pt x="9019667" y="336296"/>
                  <a:pt x="9019667" y="336296"/>
                </a:cubicBezTo>
                <a:lnTo>
                  <a:pt x="9019667" y="336296"/>
                </a:lnTo>
                <a:lnTo>
                  <a:pt x="9019667" y="6369875"/>
                </a:lnTo>
                <a:lnTo>
                  <a:pt x="9019667" y="6369875"/>
                </a:lnTo>
                <a:cubicBezTo>
                  <a:pt x="9019667" y="6552082"/>
                  <a:pt x="8871966" y="6699788"/>
                  <a:pt x="8689848" y="6699788"/>
                </a:cubicBezTo>
                <a:cubicBezTo>
                  <a:pt x="8689848" y="6699788"/>
                  <a:pt x="8689848" y="6699788"/>
                  <a:pt x="8689848" y="6699788"/>
                </a:cubicBezTo>
                <a:lnTo>
                  <a:pt x="8689848" y="6699790"/>
                </a:lnTo>
                <a:lnTo>
                  <a:pt x="336270" y="6699790"/>
                </a:lnTo>
                <a:lnTo>
                  <a:pt x="336270" y="6699788"/>
                </a:lnTo>
                <a:cubicBezTo>
                  <a:pt x="154063" y="6699788"/>
                  <a:pt x="6350" y="6552082"/>
                  <a:pt x="6350" y="6369875"/>
                </a:cubicBezTo>
                <a:cubicBezTo>
                  <a:pt x="6350" y="6369875"/>
                  <a:pt x="6350" y="6369875"/>
                  <a:pt x="6350" y="6369875"/>
                </a:cubicBezTo>
                <a:close/>
              </a:path>
            </a:pathLst>
          </a:custGeom>
          <a:ln w="12700">
            <a:solidFill>
              <a:srgbClr val="000000"/>
            </a:solidFill>
          </a:ln>
        </p:spPr>
        <p:txBody>
          <a:bodyPr wrap="square" lIns="0" tIns="0" rIns="0" bIns="0" rtlCol="0">
            <a:noAutofit/>
          </a:bodyPr>
          <a:lstStyle/>
          <a:p>
            <a:endParaRPr/>
          </a:p>
        </p:txBody>
      </p:sp>
      <p:sp>
        <p:nvSpPr>
          <p:cNvPr id="2" name="text 1"/>
          <p:cNvSpPr txBox="1"/>
          <p:nvPr/>
        </p:nvSpPr>
        <p:spPr>
          <a:xfrm>
            <a:off x="1006144" y="260096"/>
            <a:ext cx="2373727" cy="553998"/>
          </a:xfrm>
          <a:prstGeom prst="rect">
            <a:avLst/>
          </a:prstGeom>
        </p:spPr>
        <p:txBody>
          <a:bodyPr vert="horz" wrap="square" lIns="0" tIns="0" rIns="0" bIns="0" rtlCol="0">
            <a:spAutoFit/>
          </a:bodyPr>
          <a:lstStyle/>
          <a:p>
            <a:pPr marL="0">
              <a:lnSpc>
                <a:spcPct val="100000"/>
              </a:lnSpc>
            </a:pPr>
            <a:r>
              <a:rPr lang="en-US" sz="3600" spc="10" dirty="0" smtClean="0">
                <a:solidFill>
                  <a:srgbClr val="696464"/>
                </a:solidFill>
                <a:latin typeface="Arial"/>
                <a:cs typeface="Arial"/>
              </a:rPr>
              <a:t>Credit Card</a:t>
            </a:r>
            <a:endParaRPr sz="3600">
              <a:latin typeface="Arial"/>
              <a:cs typeface="Arial"/>
            </a:endParaRPr>
          </a:p>
        </p:txBody>
      </p:sp>
      <p:sp>
        <p:nvSpPr>
          <p:cNvPr id="3" name="text 1"/>
          <p:cNvSpPr txBox="1"/>
          <p:nvPr/>
        </p:nvSpPr>
        <p:spPr>
          <a:xfrm>
            <a:off x="304801" y="838200"/>
            <a:ext cx="8534400" cy="5909310"/>
          </a:xfrm>
          <a:prstGeom prst="rect">
            <a:avLst/>
          </a:prstGeom>
        </p:spPr>
        <p:txBody>
          <a:bodyPr vert="horz" wrap="square" lIns="0" tIns="0" rIns="0" bIns="0" rtlCol="0">
            <a:spAutoFit/>
          </a:bodyPr>
          <a:lstStyle/>
          <a:p>
            <a:r>
              <a:rPr lang="en-US" sz="2400" b="1" dirty="0"/>
              <a:t>Credit Card Payment </a:t>
            </a:r>
            <a:r>
              <a:rPr lang="en-US" sz="2400" b="1" dirty="0" smtClean="0"/>
              <a:t>Process:</a:t>
            </a:r>
            <a:endParaRPr lang="en-US" sz="2400" b="1" dirty="0"/>
          </a:p>
          <a:p>
            <a:pPr marL="457200" indent="-457200">
              <a:buFont typeface="+mj-lt"/>
              <a:buAutoNum type="arabicPeriod"/>
            </a:pPr>
            <a:r>
              <a:rPr lang="en-US" sz="2400" dirty="0" smtClean="0"/>
              <a:t>Bank issues and activates a credit card to the customer on his/her request.</a:t>
            </a:r>
          </a:p>
          <a:p>
            <a:pPr marL="457200" indent="-457200">
              <a:buFont typeface="+mj-lt"/>
              <a:buAutoNum type="arabicPeriod"/>
            </a:pPr>
            <a:endParaRPr lang="en-US" sz="2400" dirty="0" smtClean="0"/>
          </a:p>
          <a:p>
            <a:pPr marL="457200" indent="-457200">
              <a:buFont typeface="+mj-lt"/>
              <a:buAutoNum type="arabicPeriod"/>
            </a:pPr>
            <a:r>
              <a:rPr lang="en-US" sz="2400" dirty="0" smtClean="0"/>
              <a:t>The customer presents the credit card information to the merchant site or to the merchant from whom he/she wants to purchase a product/service.</a:t>
            </a:r>
          </a:p>
          <a:p>
            <a:pPr marL="457200" indent="-457200">
              <a:buFont typeface="+mj-lt"/>
              <a:buAutoNum type="arabicPeriod"/>
            </a:pPr>
            <a:endParaRPr lang="en-US" sz="2400" dirty="0" smtClean="0"/>
          </a:p>
          <a:p>
            <a:pPr marL="457200" indent="-457200">
              <a:buFont typeface="+mj-lt"/>
              <a:buAutoNum type="arabicPeriod"/>
            </a:pPr>
            <a:r>
              <a:rPr lang="en-US" sz="2400" dirty="0" smtClean="0"/>
              <a:t>Merchant validates the customer's identity by asking for approval from the card brand company.</a:t>
            </a:r>
          </a:p>
          <a:p>
            <a:pPr marL="457200" indent="-457200">
              <a:buFont typeface="+mj-lt"/>
              <a:buAutoNum type="arabicPeriod"/>
            </a:pPr>
            <a:endParaRPr lang="en-US" sz="2400" dirty="0" smtClean="0"/>
          </a:p>
          <a:p>
            <a:pPr marL="457200" indent="-457200">
              <a:buFont typeface="+mj-lt"/>
              <a:buAutoNum type="arabicPeriod"/>
            </a:pPr>
            <a:r>
              <a:rPr lang="en-US" sz="2400" dirty="0" smtClean="0"/>
              <a:t> Card brand company authenticates the credit card and pays the transaction by credit. Merchant keeps the sales slip.</a:t>
            </a:r>
          </a:p>
          <a:p>
            <a:pPr marL="457200" indent="-457200">
              <a:buFont typeface="+mj-lt"/>
              <a:buAutoNum type="arabicPeriod"/>
            </a:pPr>
            <a:endParaRPr lang="en-US" sz="2400" dirty="0" smtClean="0"/>
          </a:p>
          <a:p>
            <a:pPr marL="457200" indent="-457200">
              <a:buFont typeface="+mj-lt"/>
              <a:buAutoNum type="arabicPeriod"/>
            </a:pPr>
            <a:r>
              <a:rPr lang="en-US" sz="2400" dirty="0" smtClean="0"/>
              <a:t>Merchant submits the sales slip to acquirer banks and gets the service charges paid to him/her.</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26"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45" name="object 45"/>
          <p:cNvSpPr/>
          <p:nvPr/>
        </p:nvSpPr>
        <p:spPr>
          <a:xfrm>
            <a:off x="0" y="164560"/>
            <a:ext cx="9013317" cy="6693440"/>
          </a:xfrm>
          <a:custGeom>
            <a:avLst/>
            <a:gdLst/>
            <a:ahLst/>
            <a:cxnLst/>
            <a:rect l="l" t="t" r="r" b="b"/>
            <a:pathLst>
              <a:path w="9013317" h="6693440">
                <a:moveTo>
                  <a:pt x="0" y="329946"/>
                </a:moveTo>
                <a:cubicBezTo>
                  <a:pt x="0" y="147701"/>
                  <a:pt x="147713" y="0"/>
                  <a:pt x="329920" y="0"/>
                </a:cubicBezTo>
                <a:cubicBezTo>
                  <a:pt x="329920" y="0"/>
                  <a:pt x="329920" y="0"/>
                  <a:pt x="329920" y="0"/>
                </a:cubicBezTo>
                <a:lnTo>
                  <a:pt x="329920" y="0"/>
                </a:lnTo>
                <a:lnTo>
                  <a:pt x="8683498" y="0"/>
                </a:lnTo>
                <a:lnTo>
                  <a:pt x="8683498" y="0"/>
                </a:lnTo>
                <a:cubicBezTo>
                  <a:pt x="8865616" y="0"/>
                  <a:pt x="9013317" y="147701"/>
                  <a:pt x="9013317" y="329946"/>
                </a:cubicBezTo>
                <a:cubicBezTo>
                  <a:pt x="9013317" y="329946"/>
                  <a:pt x="9013317" y="329946"/>
                  <a:pt x="9013317" y="329946"/>
                </a:cubicBezTo>
                <a:lnTo>
                  <a:pt x="9013317" y="329946"/>
                </a:lnTo>
                <a:lnTo>
                  <a:pt x="9013317" y="6363525"/>
                </a:lnTo>
                <a:lnTo>
                  <a:pt x="9013317" y="6363525"/>
                </a:lnTo>
                <a:cubicBezTo>
                  <a:pt x="9013317" y="6545732"/>
                  <a:pt x="8865616" y="6693438"/>
                  <a:pt x="8683498" y="6693438"/>
                </a:cubicBezTo>
                <a:cubicBezTo>
                  <a:pt x="8683498" y="6693438"/>
                  <a:pt x="8683498" y="6693438"/>
                  <a:pt x="8683498" y="6693438"/>
                </a:cubicBezTo>
                <a:lnTo>
                  <a:pt x="8683498" y="6693440"/>
                </a:lnTo>
                <a:lnTo>
                  <a:pt x="329920" y="6693440"/>
                </a:lnTo>
                <a:lnTo>
                  <a:pt x="329920" y="6693438"/>
                </a:lnTo>
                <a:cubicBezTo>
                  <a:pt x="147713" y="6693438"/>
                  <a:pt x="0" y="6545732"/>
                  <a:pt x="0" y="6363525"/>
                </a:cubicBezTo>
                <a:cubicBezTo>
                  <a:pt x="0" y="6363525"/>
                  <a:pt x="0" y="6363525"/>
                  <a:pt x="0" y="6363525"/>
                </a:cubicBezTo>
                <a:close/>
              </a:path>
            </a:pathLst>
          </a:custGeom>
          <a:solidFill>
            <a:srgbClr val="FFFFFF"/>
          </a:solidFill>
        </p:spPr>
        <p:txBody>
          <a:bodyPr wrap="square" lIns="0" tIns="0" rIns="0" bIns="0" rtlCol="0">
            <a:noAutofit/>
          </a:bodyPr>
          <a:lstStyle/>
          <a:p>
            <a:endParaRPr/>
          </a:p>
        </p:txBody>
      </p:sp>
      <p:sp>
        <p:nvSpPr>
          <p:cNvPr id="46" name="object 46"/>
          <p:cNvSpPr/>
          <p:nvPr/>
        </p:nvSpPr>
        <p:spPr>
          <a:xfrm>
            <a:off x="57658" y="63373"/>
            <a:ext cx="9026017" cy="6706140"/>
          </a:xfrm>
          <a:custGeom>
            <a:avLst/>
            <a:gdLst/>
            <a:ahLst/>
            <a:cxnLst/>
            <a:rect l="l" t="t" r="r" b="b"/>
            <a:pathLst>
              <a:path w="9026017" h="6706140">
                <a:moveTo>
                  <a:pt x="6350" y="336296"/>
                </a:moveTo>
                <a:cubicBezTo>
                  <a:pt x="6350" y="154051"/>
                  <a:pt x="154063" y="6350"/>
                  <a:pt x="336270" y="6350"/>
                </a:cubicBezTo>
                <a:cubicBezTo>
                  <a:pt x="336270" y="6350"/>
                  <a:pt x="336270" y="6350"/>
                  <a:pt x="336270" y="6350"/>
                </a:cubicBezTo>
                <a:lnTo>
                  <a:pt x="336270" y="6350"/>
                </a:lnTo>
                <a:lnTo>
                  <a:pt x="8689848" y="6350"/>
                </a:lnTo>
                <a:lnTo>
                  <a:pt x="8689848" y="6350"/>
                </a:lnTo>
                <a:cubicBezTo>
                  <a:pt x="8871966" y="6350"/>
                  <a:pt x="9019667" y="154051"/>
                  <a:pt x="9019667" y="336296"/>
                </a:cubicBezTo>
                <a:cubicBezTo>
                  <a:pt x="9019667" y="336296"/>
                  <a:pt x="9019667" y="336296"/>
                  <a:pt x="9019667" y="336296"/>
                </a:cubicBezTo>
                <a:lnTo>
                  <a:pt x="9019667" y="336296"/>
                </a:lnTo>
                <a:lnTo>
                  <a:pt x="9019667" y="6369875"/>
                </a:lnTo>
                <a:lnTo>
                  <a:pt x="9019667" y="6369875"/>
                </a:lnTo>
                <a:cubicBezTo>
                  <a:pt x="9019667" y="6552082"/>
                  <a:pt x="8871966" y="6699788"/>
                  <a:pt x="8689848" y="6699788"/>
                </a:cubicBezTo>
                <a:cubicBezTo>
                  <a:pt x="8689848" y="6699788"/>
                  <a:pt x="8689848" y="6699788"/>
                  <a:pt x="8689848" y="6699788"/>
                </a:cubicBezTo>
                <a:lnTo>
                  <a:pt x="8689848" y="6699790"/>
                </a:lnTo>
                <a:lnTo>
                  <a:pt x="336270" y="6699790"/>
                </a:lnTo>
                <a:lnTo>
                  <a:pt x="336270" y="6699788"/>
                </a:lnTo>
                <a:cubicBezTo>
                  <a:pt x="154063" y="6699788"/>
                  <a:pt x="6350" y="6552082"/>
                  <a:pt x="6350" y="6369875"/>
                </a:cubicBezTo>
                <a:cubicBezTo>
                  <a:pt x="6350" y="6369875"/>
                  <a:pt x="6350" y="6369875"/>
                  <a:pt x="6350" y="6369875"/>
                </a:cubicBezTo>
                <a:close/>
              </a:path>
            </a:pathLst>
          </a:custGeom>
          <a:ln w="12700">
            <a:solidFill>
              <a:srgbClr val="000000"/>
            </a:solidFill>
          </a:ln>
        </p:spPr>
        <p:txBody>
          <a:bodyPr wrap="square" lIns="0" tIns="0" rIns="0" bIns="0" rtlCol="0">
            <a:noAutofit/>
          </a:bodyPr>
          <a:lstStyle/>
          <a:p>
            <a:endParaRPr/>
          </a:p>
        </p:txBody>
      </p:sp>
      <p:sp>
        <p:nvSpPr>
          <p:cNvPr id="2" name="text 1"/>
          <p:cNvSpPr txBox="1"/>
          <p:nvPr/>
        </p:nvSpPr>
        <p:spPr>
          <a:xfrm>
            <a:off x="1006144" y="260096"/>
            <a:ext cx="2373727" cy="553998"/>
          </a:xfrm>
          <a:prstGeom prst="rect">
            <a:avLst/>
          </a:prstGeom>
        </p:spPr>
        <p:txBody>
          <a:bodyPr vert="horz" wrap="none" lIns="0" tIns="0" rIns="0" bIns="0" rtlCol="0">
            <a:spAutoFit/>
          </a:bodyPr>
          <a:lstStyle/>
          <a:p>
            <a:pPr marL="0">
              <a:lnSpc>
                <a:spcPct val="100000"/>
              </a:lnSpc>
            </a:pPr>
            <a:r>
              <a:rPr lang="en-US" sz="3600" spc="10" dirty="0" smtClean="0">
                <a:solidFill>
                  <a:srgbClr val="696464"/>
                </a:solidFill>
                <a:latin typeface="Arial"/>
                <a:cs typeface="Arial"/>
              </a:rPr>
              <a:t>Credit Card</a:t>
            </a:r>
            <a:endParaRPr sz="3600">
              <a:latin typeface="Arial"/>
              <a:cs typeface="Arial"/>
            </a:endParaRPr>
          </a:p>
        </p:txBody>
      </p:sp>
      <p:sp>
        <p:nvSpPr>
          <p:cNvPr id="3" name="text 1"/>
          <p:cNvSpPr txBox="1"/>
          <p:nvPr/>
        </p:nvSpPr>
        <p:spPr>
          <a:xfrm>
            <a:off x="304801" y="838200"/>
            <a:ext cx="8534400" cy="5170646"/>
          </a:xfrm>
          <a:prstGeom prst="rect">
            <a:avLst/>
          </a:prstGeom>
        </p:spPr>
        <p:txBody>
          <a:bodyPr vert="horz" wrap="square" lIns="0" tIns="0" rIns="0" bIns="0" rtlCol="0">
            <a:spAutoFit/>
          </a:bodyPr>
          <a:lstStyle/>
          <a:p>
            <a:endParaRPr lang="en-US" sz="2400" dirty="0"/>
          </a:p>
          <a:p>
            <a:pPr marL="457200" indent="-457200">
              <a:buAutoNum type="arabicPeriod" startAt="5"/>
            </a:pPr>
            <a:r>
              <a:rPr lang="en-US" sz="2400" dirty="0" smtClean="0"/>
              <a:t>Acquirer bank requests the card brand company to clear the credit amount and gets the payment.</a:t>
            </a:r>
          </a:p>
          <a:p>
            <a:pPr marL="457200" indent="-457200"/>
            <a:endParaRPr lang="en-US" sz="2400" dirty="0" smtClean="0"/>
          </a:p>
          <a:p>
            <a:pPr marL="457200" indent="-457200">
              <a:buAutoNum type="arabicPeriod" startAt="6"/>
            </a:pPr>
            <a:r>
              <a:rPr lang="en-US" sz="2400" dirty="0" smtClean="0"/>
              <a:t>Now the card brand company asks to clear the amount from the issuer bank and the amount gets transferred to the card brand company.</a:t>
            </a:r>
          </a:p>
          <a:p>
            <a:pPr marL="457200" indent="-457200">
              <a:buAutoNum type="arabicPeriod" startAt="6"/>
            </a:pPr>
            <a:endParaRPr lang="en-US" sz="2400" dirty="0"/>
          </a:p>
          <a:p>
            <a:pPr marL="457200" indent="-457200">
              <a:buAutoNum type="arabicPeriod" startAt="6"/>
            </a:pPr>
            <a:endParaRPr lang="en-US" sz="2400" dirty="0" smtClean="0"/>
          </a:p>
          <a:p>
            <a:pPr marL="457200" indent="-457200">
              <a:buAutoNum type="arabicPeriod" startAt="6"/>
            </a:pPr>
            <a:endParaRPr lang="en-US" sz="2400" dirty="0"/>
          </a:p>
          <a:p>
            <a:pPr marL="457200" indent="-457200">
              <a:buAutoNum type="arabicPeriod" startAt="6"/>
            </a:pPr>
            <a:endParaRPr lang="en-US" sz="2400" dirty="0" smtClean="0"/>
          </a:p>
          <a:p>
            <a:pPr marL="457200" indent="-457200">
              <a:buAutoNum type="arabicPeriod" startAt="6"/>
            </a:pPr>
            <a:endParaRPr lang="en-US" sz="2400" dirty="0"/>
          </a:p>
          <a:p>
            <a:pPr marL="457200" indent="-457200"/>
            <a:endParaRPr lang="en-US" sz="2400" dirty="0"/>
          </a:p>
          <a:p>
            <a:endParaRPr lang="en-US" sz="24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26"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45" name="object 45"/>
          <p:cNvSpPr/>
          <p:nvPr/>
        </p:nvSpPr>
        <p:spPr>
          <a:xfrm>
            <a:off x="0" y="164560"/>
            <a:ext cx="9013317" cy="6693440"/>
          </a:xfrm>
          <a:custGeom>
            <a:avLst/>
            <a:gdLst/>
            <a:ahLst/>
            <a:cxnLst/>
            <a:rect l="l" t="t" r="r" b="b"/>
            <a:pathLst>
              <a:path w="9013317" h="6693440">
                <a:moveTo>
                  <a:pt x="0" y="329946"/>
                </a:moveTo>
                <a:cubicBezTo>
                  <a:pt x="0" y="147701"/>
                  <a:pt x="147713" y="0"/>
                  <a:pt x="329920" y="0"/>
                </a:cubicBezTo>
                <a:cubicBezTo>
                  <a:pt x="329920" y="0"/>
                  <a:pt x="329920" y="0"/>
                  <a:pt x="329920" y="0"/>
                </a:cubicBezTo>
                <a:lnTo>
                  <a:pt x="329920" y="0"/>
                </a:lnTo>
                <a:lnTo>
                  <a:pt x="8683498" y="0"/>
                </a:lnTo>
                <a:lnTo>
                  <a:pt x="8683498" y="0"/>
                </a:lnTo>
                <a:cubicBezTo>
                  <a:pt x="8865616" y="0"/>
                  <a:pt x="9013317" y="147701"/>
                  <a:pt x="9013317" y="329946"/>
                </a:cubicBezTo>
                <a:cubicBezTo>
                  <a:pt x="9013317" y="329946"/>
                  <a:pt x="9013317" y="329946"/>
                  <a:pt x="9013317" y="329946"/>
                </a:cubicBezTo>
                <a:lnTo>
                  <a:pt x="9013317" y="329946"/>
                </a:lnTo>
                <a:lnTo>
                  <a:pt x="9013317" y="6363525"/>
                </a:lnTo>
                <a:lnTo>
                  <a:pt x="9013317" y="6363525"/>
                </a:lnTo>
                <a:cubicBezTo>
                  <a:pt x="9013317" y="6545732"/>
                  <a:pt x="8865616" y="6693438"/>
                  <a:pt x="8683498" y="6693438"/>
                </a:cubicBezTo>
                <a:cubicBezTo>
                  <a:pt x="8683498" y="6693438"/>
                  <a:pt x="8683498" y="6693438"/>
                  <a:pt x="8683498" y="6693438"/>
                </a:cubicBezTo>
                <a:lnTo>
                  <a:pt x="8683498" y="6693440"/>
                </a:lnTo>
                <a:lnTo>
                  <a:pt x="329920" y="6693440"/>
                </a:lnTo>
                <a:lnTo>
                  <a:pt x="329920" y="6693438"/>
                </a:lnTo>
                <a:cubicBezTo>
                  <a:pt x="147713" y="6693438"/>
                  <a:pt x="0" y="6545732"/>
                  <a:pt x="0" y="6363525"/>
                </a:cubicBezTo>
                <a:cubicBezTo>
                  <a:pt x="0" y="6363525"/>
                  <a:pt x="0" y="6363525"/>
                  <a:pt x="0" y="6363525"/>
                </a:cubicBezTo>
                <a:close/>
              </a:path>
            </a:pathLst>
          </a:custGeom>
          <a:solidFill>
            <a:srgbClr val="FFFFFF"/>
          </a:solidFill>
        </p:spPr>
        <p:txBody>
          <a:bodyPr wrap="square" lIns="0" tIns="0" rIns="0" bIns="0" rtlCol="0">
            <a:noAutofit/>
          </a:bodyPr>
          <a:lstStyle/>
          <a:p>
            <a:endParaRPr/>
          </a:p>
        </p:txBody>
      </p:sp>
      <p:sp>
        <p:nvSpPr>
          <p:cNvPr id="46" name="object 46"/>
          <p:cNvSpPr/>
          <p:nvPr/>
        </p:nvSpPr>
        <p:spPr>
          <a:xfrm>
            <a:off x="57658" y="63373"/>
            <a:ext cx="9026017" cy="6706140"/>
          </a:xfrm>
          <a:custGeom>
            <a:avLst/>
            <a:gdLst/>
            <a:ahLst/>
            <a:cxnLst/>
            <a:rect l="l" t="t" r="r" b="b"/>
            <a:pathLst>
              <a:path w="9026017" h="6706140">
                <a:moveTo>
                  <a:pt x="6350" y="336296"/>
                </a:moveTo>
                <a:cubicBezTo>
                  <a:pt x="6350" y="154051"/>
                  <a:pt x="154063" y="6350"/>
                  <a:pt x="336270" y="6350"/>
                </a:cubicBezTo>
                <a:cubicBezTo>
                  <a:pt x="336270" y="6350"/>
                  <a:pt x="336270" y="6350"/>
                  <a:pt x="336270" y="6350"/>
                </a:cubicBezTo>
                <a:lnTo>
                  <a:pt x="336270" y="6350"/>
                </a:lnTo>
                <a:lnTo>
                  <a:pt x="8689848" y="6350"/>
                </a:lnTo>
                <a:lnTo>
                  <a:pt x="8689848" y="6350"/>
                </a:lnTo>
                <a:cubicBezTo>
                  <a:pt x="8871966" y="6350"/>
                  <a:pt x="9019667" y="154051"/>
                  <a:pt x="9019667" y="336296"/>
                </a:cubicBezTo>
                <a:cubicBezTo>
                  <a:pt x="9019667" y="336296"/>
                  <a:pt x="9019667" y="336296"/>
                  <a:pt x="9019667" y="336296"/>
                </a:cubicBezTo>
                <a:lnTo>
                  <a:pt x="9019667" y="336296"/>
                </a:lnTo>
                <a:lnTo>
                  <a:pt x="9019667" y="6369875"/>
                </a:lnTo>
                <a:lnTo>
                  <a:pt x="9019667" y="6369875"/>
                </a:lnTo>
                <a:cubicBezTo>
                  <a:pt x="9019667" y="6552082"/>
                  <a:pt x="8871966" y="6699788"/>
                  <a:pt x="8689848" y="6699788"/>
                </a:cubicBezTo>
                <a:cubicBezTo>
                  <a:pt x="8689848" y="6699788"/>
                  <a:pt x="8689848" y="6699788"/>
                  <a:pt x="8689848" y="6699788"/>
                </a:cubicBezTo>
                <a:lnTo>
                  <a:pt x="8689848" y="6699790"/>
                </a:lnTo>
                <a:lnTo>
                  <a:pt x="336270" y="6699790"/>
                </a:lnTo>
                <a:lnTo>
                  <a:pt x="336270" y="6699788"/>
                </a:lnTo>
                <a:cubicBezTo>
                  <a:pt x="154063" y="6699788"/>
                  <a:pt x="6350" y="6552082"/>
                  <a:pt x="6350" y="6369875"/>
                </a:cubicBezTo>
                <a:cubicBezTo>
                  <a:pt x="6350" y="6369875"/>
                  <a:pt x="6350" y="6369875"/>
                  <a:pt x="6350" y="6369875"/>
                </a:cubicBezTo>
                <a:close/>
              </a:path>
            </a:pathLst>
          </a:custGeom>
          <a:ln w="12700">
            <a:solidFill>
              <a:srgbClr val="000000"/>
            </a:solidFill>
          </a:ln>
        </p:spPr>
        <p:txBody>
          <a:bodyPr wrap="square" lIns="0" tIns="0" rIns="0" bIns="0" rtlCol="0">
            <a:noAutofit/>
          </a:bodyPr>
          <a:lstStyle/>
          <a:p>
            <a:endParaRPr/>
          </a:p>
        </p:txBody>
      </p:sp>
      <p:sp>
        <p:nvSpPr>
          <p:cNvPr id="2" name="text 1"/>
          <p:cNvSpPr txBox="1"/>
          <p:nvPr/>
        </p:nvSpPr>
        <p:spPr>
          <a:xfrm>
            <a:off x="1006144" y="260096"/>
            <a:ext cx="2348079" cy="553998"/>
          </a:xfrm>
          <a:prstGeom prst="rect">
            <a:avLst/>
          </a:prstGeom>
        </p:spPr>
        <p:txBody>
          <a:bodyPr vert="horz" wrap="none" lIns="0" tIns="0" rIns="0" bIns="0" rtlCol="0">
            <a:spAutoFit/>
          </a:bodyPr>
          <a:lstStyle/>
          <a:p>
            <a:pPr marL="0">
              <a:lnSpc>
                <a:spcPct val="100000"/>
              </a:lnSpc>
            </a:pPr>
            <a:r>
              <a:rPr lang="en-US" sz="3600" spc="10" dirty="0">
                <a:solidFill>
                  <a:srgbClr val="696464"/>
                </a:solidFill>
                <a:latin typeface="Arial"/>
                <a:cs typeface="Arial"/>
              </a:rPr>
              <a:t>D</a:t>
            </a:r>
            <a:r>
              <a:rPr lang="en-US" sz="3600" spc="10" dirty="0" smtClean="0">
                <a:solidFill>
                  <a:srgbClr val="696464"/>
                </a:solidFill>
                <a:latin typeface="Arial"/>
                <a:cs typeface="Arial"/>
              </a:rPr>
              <a:t>ebit  Card</a:t>
            </a:r>
            <a:endParaRPr sz="3600">
              <a:latin typeface="Arial"/>
              <a:cs typeface="Arial"/>
            </a:endParaRPr>
          </a:p>
        </p:txBody>
      </p:sp>
      <p:sp>
        <p:nvSpPr>
          <p:cNvPr id="3" name="text 1"/>
          <p:cNvSpPr txBox="1"/>
          <p:nvPr/>
        </p:nvSpPr>
        <p:spPr>
          <a:xfrm>
            <a:off x="304801" y="685800"/>
            <a:ext cx="8534400" cy="6647974"/>
          </a:xfrm>
          <a:prstGeom prst="rect">
            <a:avLst/>
          </a:prstGeom>
        </p:spPr>
        <p:txBody>
          <a:bodyPr vert="horz" wrap="square" lIns="0" tIns="0" rIns="0" bIns="0" rtlCol="0">
            <a:spAutoFit/>
          </a:bodyPr>
          <a:lstStyle/>
          <a:p>
            <a:pPr algn="just"/>
            <a:endParaRPr lang="en-US" sz="2400" dirty="0"/>
          </a:p>
          <a:p>
            <a:pPr algn="just"/>
            <a:r>
              <a:rPr lang="en-US" sz="2400" dirty="0"/>
              <a:t>Debit card, like credit card, is a small plastic card with a unique number mapped with the bank account number. </a:t>
            </a:r>
            <a:endParaRPr lang="en-US" sz="2400" dirty="0" smtClean="0"/>
          </a:p>
          <a:p>
            <a:pPr algn="just"/>
            <a:r>
              <a:rPr lang="en-US" sz="2400" dirty="0" smtClean="0"/>
              <a:t>It </a:t>
            </a:r>
            <a:r>
              <a:rPr lang="en-US" sz="2400" dirty="0"/>
              <a:t>is required to have a bank account before getting a debit card from the bank. </a:t>
            </a:r>
            <a:endParaRPr lang="en-US" sz="2400" dirty="0" smtClean="0"/>
          </a:p>
          <a:p>
            <a:pPr algn="just"/>
            <a:endParaRPr lang="en-US" sz="2400" dirty="0" smtClean="0"/>
          </a:p>
          <a:p>
            <a:pPr algn="just"/>
            <a:r>
              <a:rPr lang="en-US" sz="2400" dirty="0" smtClean="0"/>
              <a:t>The </a:t>
            </a:r>
            <a:r>
              <a:rPr lang="en-US" sz="2400" dirty="0"/>
              <a:t>major difference between a debit card and a credit card is that in case of payment through debit card, the amount gets deducted from the card's bank account immediately and there should be sufficient balance in the bank account for the transaction to get completed; whereas in case of a credit card transaction, there is no such compulsion</a:t>
            </a:r>
            <a:r>
              <a:rPr lang="en-US" sz="2400" dirty="0" smtClean="0"/>
              <a:t>.</a:t>
            </a:r>
          </a:p>
          <a:p>
            <a:pPr algn="just"/>
            <a:endParaRPr lang="en-US" sz="2400" dirty="0" smtClean="0"/>
          </a:p>
          <a:p>
            <a:pPr algn="just"/>
            <a:r>
              <a:rPr lang="en-US" sz="2400" dirty="0" smtClean="0"/>
              <a:t>Debit </a:t>
            </a:r>
            <a:r>
              <a:rPr lang="en-US" sz="2400" dirty="0"/>
              <a:t>cards free the customer to carry cash and </a:t>
            </a:r>
            <a:r>
              <a:rPr lang="en-US" sz="2400" dirty="0" err="1"/>
              <a:t>cheques</a:t>
            </a:r>
            <a:r>
              <a:rPr lang="en-US" sz="2400" dirty="0"/>
              <a:t>. Even merchants accept a debit card readily. Having a restriction on the amount that can be withdrawn in a day using a debit card helps the customer to keep a check on his/her spending.</a:t>
            </a:r>
          </a:p>
          <a:p>
            <a:pPr marL="457200" indent="-457200" algn="just"/>
            <a:endParaRPr lang="en-US"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9"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40"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53" name="object 53"/>
          <p:cNvSpPr/>
          <p:nvPr/>
        </p:nvSpPr>
        <p:spPr>
          <a:xfrm>
            <a:off x="64008" y="69723"/>
            <a:ext cx="9013317" cy="6693440"/>
          </a:xfrm>
          <a:custGeom>
            <a:avLst/>
            <a:gdLst/>
            <a:ahLst/>
            <a:cxnLst/>
            <a:rect l="l" t="t" r="r" b="b"/>
            <a:pathLst>
              <a:path w="9013317" h="6693440">
                <a:moveTo>
                  <a:pt x="0" y="329946"/>
                </a:moveTo>
                <a:cubicBezTo>
                  <a:pt x="0" y="147701"/>
                  <a:pt x="147713" y="0"/>
                  <a:pt x="329920" y="0"/>
                </a:cubicBezTo>
                <a:cubicBezTo>
                  <a:pt x="329920" y="0"/>
                  <a:pt x="329920" y="0"/>
                  <a:pt x="329920" y="0"/>
                </a:cubicBezTo>
                <a:lnTo>
                  <a:pt x="329920" y="0"/>
                </a:lnTo>
                <a:lnTo>
                  <a:pt x="8683498" y="0"/>
                </a:lnTo>
                <a:lnTo>
                  <a:pt x="8683498" y="0"/>
                </a:lnTo>
                <a:cubicBezTo>
                  <a:pt x="8865616" y="0"/>
                  <a:pt x="9013317" y="147701"/>
                  <a:pt x="9013317" y="329946"/>
                </a:cubicBezTo>
                <a:cubicBezTo>
                  <a:pt x="9013317" y="329946"/>
                  <a:pt x="9013317" y="329946"/>
                  <a:pt x="9013317" y="329946"/>
                </a:cubicBezTo>
                <a:lnTo>
                  <a:pt x="9013317" y="329946"/>
                </a:lnTo>
                <a:lnTo>
                  <a:pt x="9013317" y="6363525"/>
                </a:lnTo>
                <a:lnTo>
                  <a:pt x="9013317" y="6363525"/>
                </a:lnTo>
                <a:cubicBezTo>
                  <a:pt x="9013317" y="6545732"/>
                  <a:pt x="8865616" y="6693438"/>
                  <a:pt x="8683498" y="6693438"/>
                </a:cubicBezTo>
                <a:cubicBezTo>
                  <a:pt x="8683498" y="6693438"/>
                  <a:pt x="8683498" y="6693438"/>
                  <a:pt x="8683498" y="6693438"/>
                </a:cubicBezTo>
                <a:lnTo>
                  <a:pt x="8683498" y="6693440"/>
                </a:lnTo>
                <a:lnTo>
                  <a:pt x="329920" y="6693440"/>
                </a:lnTo>
                <a:lnTo>
                  <a:pt x="329920" y="6693438"/>
                </a:lnTo>
                <a:cubicBezTo>
                  <a:pt x="147713" y="6693438"/>
                  <a:pt x="0" y="6545732"/>
                  <a:pt x="0" y="6363525"/>
                </a:cubicBezTo>
                <a:cubicBezTo>
                  <a:pt x="0" y="6363525"/>
                  <a:pt x="0" y="6363525"/>
                  <a:pt x="0" y="6363525"/>
                </a:cubicBezTo>
                <a:close/>
              </a:path>
            </a:pathLst>
          </a:custGeom>
          <a:solidFill>
            <a:srgbClr val="FFFFFF"/>
          </a:solidFill>
        </p:spPr>
        <p:txBody>
          <a:bodyPr wrap="square" lIns="0" tIns="0" rIns="0" bIns="0" rtlCol="0">
            <a:noAutofit/>
          </a:bodyPr>
          <a:lstStyle/>
          <a:p>
            <a:endParaRPr>
              <a:latin typeface="Arial" pitchFamily="34" charset="0"/>
              <a:cs typeface="Arial" pitchFamily="34" charset="0"/>
            </a:endParaRPr>
          </a:p>
        </p:txBody>
      </p:sp>
      <p:sp>
        <p:nvSpPr>
          <p:cNvPr id="54" name="object 54"/>
          <p:cNvSpPr/>
          <p:nvPr/>
        </p:nvSpPr>
        <p:spPr>
          <a:xfrm>
            <a:off x="57658" y="63373"/>
            <a:ext cx="9026017" cy="6706140"/>
          </a:xfrm>
          <a:custGeom>
            <a:avLst/>
            <a:gdLst/>
            <a:ahLst/>
            <a:cxnLst/>
            <a:rect l="l" t="t" r="r" b="b"/>
            <a:pathLst>
              <a:path w="9026017" h="6706140">
                <a:moveTo>
                  <a:pt x="6350" y="336296"/>
                </a:moveTo>
                <a:cubicBezTo>
                  <a:pt x="6350" y="154051"/>
                  <a:pt x="154063" y="6350"/>
                  <a:pt x="336270" y="6350"/>
                </a:cubicBezTo>
                <a:cubicBezTo>
                  <a:pt x="336270" y="6350"/>
                  <a:pt x="336270" y="6350"/>
                  <a:pt x="336270" y="6350"/>
                </a:cubicBezTo>
                <a:lnTo>
                  <a:pt x="336270" y="6350"/>
                </a:lnTo>
                <a:lnTo>
                  <a:pt x="8689848" y="6350"/>
                </a:lnTo>
                <a:lnTo>
                  <a:pt x="8689848" y="6350"/>
                </a:lnTo>
                <a:cubicBezTo>
                  <a:pt x="8871966" y="6350"/>
                  <a:pt x="9019667" y="154051"/>
                  <a:pt x="9019667" y="336296"/>
                </a:cubicBezTo>
                <a:cubicBezTo>
                  <a:pt x="9019667" y="336296"/>
                  <a:pt x="9019667" y="336296"/>
                  <a:pt x="9019667" y="336296"/>
                </a:cubicBezTo>
                <a:lnTo>
                  <a:pt x="9019667" y="336296"/>
                </a:lnTo>
                <a:lnTo>
                  <a:pt x="9019667" y="6369875"/>
                </a:lnTo>
                <a:lnTo>
                  <a:pt x="9019667" y="6369875"/>
                </a:lnTo>
                <a:cubicBezTo>
                  <a:pt x="9019667" y="6552082"/>
                  <a:pt x="8871966" y="6699788"/>
                  <a:pt x="8689848" y="6699788"/>
                </a:cubicBezTo>
                <a:cubicBezTo>
                  <a:pt x="8689848" y="6699788"/>
                  <a:pt x="8689848" y="6699788"/>
                  <a:pt x="8689848" y="6699788"/>
                </a:cubicBezTo>
                <a:lnTo>
                  <a:pt x="8689848" y="6699790"/>
                </a:lnTo>
                <a:lnTo>
                  <a:pt x="336270" y="6699790"/>
                </a:lnTo>
                <a:lnTo>
                  <a:pt x="336270" y="6699788"/>
                </a:lnTo>
                <a:cubicBezTo>
                  <a:pt x="154063" y="6699788"/>
                  <a:pt x="6350" y="6552082"/>
                  <a:pt x="6350" y="6369875"/>
                </a:cubicBezTo>
                <a:cubicBezTo>
                  <a:pt x="6350" y="6369875"/>
                  <a:pt x="6350" y="6369875"/>
                  <a:pt x="6350" y="6369875"/>
                </a:cubicBezTo>
                <a:close/>
              </a:path>
            </a:pathLst>
          </a:custGeom>
          <a:ln w="12700">
            <a:solidFill>
              <a:srgbClr val="000000"/>
            </a:solidFill>
          </a:ln>
        </p:spPr>
        <p:txBody>
          <a:bodyPr wrap="square" lIns="0" tIns="0" rIns="0" bIns="0" rtlCol="0">
            <a:noAutofit/>
          </a:bodyPr>
          <a:lstStyle/>
          <a:p>
            <a:endParaRPr>
              <a:latin typeface="Arial" pitchFamily="34" charset="0"/>
              <a:cs typeface="Arial" pitchFamily="34" charset="0"/>
            </a:endParaRPr>
          </a:p>
        </p:txBody>
      </p:sp>
      <p:sp>
        <p:nvSpPr>
          <p:cNvPr id="2" name="text 1"/>
          <p:cNvSpPr txBox="1"/>
          <p:nvPr/>
        </p:nvSpPr>
        <p:spPr>
          <a:xfrm>
            <a:off x="1006144" y="751410"/>
            <a:ext cx="5731377" cy="615553"/>
          </a:xfrm>
          <a:prstGeom prst="rect">
            <a:avLst/>
          </a:prstGeom>
        </p:spPr>
        <p:txBody>
          <a:bodyPr vert="horz" wrap="none" lIns="0" tIns="0" rIns="0" bIns="0" rtlCol="0">
            <a:spAutoFit/>
          </a:bodyPr>
          <a:lstStyle/>
          <a:p>
            <a:pPr marL="0">
              <a:lnSpc>
                <a:spcPct val="100000"/>
              </a:lnSpc>
            </a:pPr>
            <a:r>
              <a:rPr sz="4000" spc="10" dirty="0">
                <a:solidFill>
                  <a:srgbClr val="696464"/>
                </a:solidFill>
                <a:latin typeface="Arial" pitchFamily="34" charset="0"/>
                <a:cs typeface="Arial" pitchFamily="34" charset="0"/>
              </a:rPr>
              <a:t>Electronic Cash Systems</a:t>
            </a:r>
            <a:endParaRPr sz="4000">
              <a:latin typeface="Arial" pitchFamily="34" charset="0"/>
              <a:cs typeface="Arial" pitchFamily="34" charset="0"/>
            </a:endParaRPr>
          </a:p>
        </p:txBody>
      </p:sp>
      <p:sp>
        <p:nvSpPr>
          <p:cNvPr id="3" name="text 1"/>
          <p:cNvSpPr txBox="1"/>
          <p:nvPr/>
        </p:nvSpPr>
        <p:spPr>
          <a:xfrm>
            <a:off x="1006145" y="1515110"/>
            <a:ext cx="7909255" cy="4431983"/>
          </a:xfrm>
          <a:prstGeom prst="rect">
            <a:avLst/>
          </a:prstGeom>
        </p:spPr>
        <p:txBody>
          <a:bodyPr vert="horz" wrap="square" lIns="0" tIns="0" rIns="0" bIns="0" rtlCol="0">
            <a:spAutoFit/>
          </a:bodyPr>
          <a:lstStyle/>
          <a:p>
            <a:pPr algn="just"/>
            <a:r>
              <a:rPr sz="1990" spc="10" dirty="0">
                <a:solidFill>
                  <a:srgbClr val="D34817"/>
                </a:solidFill>
                <a:latin typeface="Arial" pitchFamily="34" charset="0"/>
                <a:cs typeface="Arial" pitchFamily="34" charset="0"/>
              </a:rPr>
              <a:t></a:t>
            </a:r>
            <a:r>
              <a:rPr sz="1990" spc="10">
                <a:solidFill>
                  <a:srgbClr val="D34817"/>
                </a:solidFill>
                <a:latin typeface="Arial" pitchFamily="34" charset="0"/>
                <a:cs typeface="Arial" pitchFamily="34" charset="0"/>
              </a:rPr>
              <a:t> </a:t>
            </a:r>
            <a:r>
              <a:rPr lang="en-US" sz="2400" dirty="0"/>
              <a:t>A system that allows a person to pay for goods or services by transmitting a number from one computer to </a:t>
            </a:r>
            <a:r>
              <a:rPr lang="en-US" sz="2400" dirty="0" err="1" smtClean="0"/>
              <a:t>another.Like</a:t>
            </a:r>
            <a:r>
              <a:rPr lang="en-US" sz="2400" dirty="0" smtClean="0"/>
              <a:t> </a:t>
            </a:r>
            <a:r>
              <a:rPr lang="en-US" sz="2400" dirty="0"/>
              <a:t>the serial numbers on real currency notes, the E-cash numbers are </a:t>
            </a:r>
            <a:r>
              <a:rPr lang="en-US" sz="2400" dirty="0" err="1" smtClean="0"/>
              <a:t>unique.This</a:t>
            </a:r>
            <a:r>
              <a:rPr lang="en-US" sz="2400" dirty="0" smtClean="0"/>
              <a:t> </a:t>
            </a:r>
            <a:r>
              <a:rPr lang="en-US" sz="2400" dirty="0"/>
              <a:t>is issued by a bank and represents a specified sum of real </a:t>
            </a:r>
            <a:r>
              <a:rPr lang="en-US" sz="2400" dirty="0" err="1" smtClean="0"/>
              <a:t>money.It</a:t>
            </a:r>
            <a:r>
              <a:rPr lang="en-US" sz="2400" dirty="0" smtClean="0"/>
              <a:t> </a:t>
            </a:r>
            <a:r>
              <a:rPr lang="en-US" sz="2400" dirty="0"/>
              <a:t>is anonymous and </a:t>
            </a:r>
            <a:r>
              <a:rPr lang="en-US" sz="2400" dirty="0" smtClean="0"/>
              <a:t>reusable.</a:t>
            </a:r>
          </a:p>
          <a:p>
            <a:pPr algn="just"/>
            <a:endParaRPr lang="en-US" sz="2400" dirty="0" smtClean="0"/>
          </a:p>
          <a:p>
            <a:pPr algn="just"/>
            <a:r>
              <a:rPr lang="en-US" sz="2400" dirty="0"/>
              <a:t>Electronic Cash </a:t>
            </a:r>
            <a:r>
              <a:rPr lang="en-US" sz="2400" dirty="0" err="1" smtClean="0"/>
              <a:t>Security:Complex</a:t>
            </a:r>
            <a:r>
              <a:rPr lang="en-US" sz="2400" dirty="0" smtClean="0"/>
              <a:t> </a:t>
            </a:r>
            <a:r>
              <a:rPr lang="en-US" sz="2400" dirty="0"/>
              <a:t>cryptographic algorithms prevent double </a:t>
            </a:r>
            <a:r>
              <a:rPr lang="en-US" sz="2400" dirty="0" smtClean="0"/>
              <a:t>spending.</a:t>
            </a:r>
          </a:p>
          <a:p>
            <a:pPr algn="just"/>
            <a:endParaRPr lang="en-US" sz="2400" dirty="0" smtClean="0"/>
          </a:p>
          <a:p>
            <a:pPr algn="just"/>
            <a:r>
              <a:rPr lang="en-US" sz="2400" dirty="0" smtClean="0"/>
              <a:t>Anonymity </a:t>
            </a:r>
            <a:r>
              <a:rPr lang="en-US" sz="2400" dirty="0"/>
              <a:t>is preserved unless double spending is </a:t>
            </a:r>
            <a:r>
              <a:rPr lang="en-US" sz="2400" dirty="0" err="1" smtClean="0"/>
              <a:t>attempted.Serial</a:t>
            </a:r>
            <a:r>
              <a:rPr lang="en-US" sz="2400" dirty="0" smtClean="0"/>
              <a:t> </a:t>
            </a:r>
            <a:r>
              <a:rPr lang="en-US" sz="2400" dirty="0"/>
              <a:t>numbers can allow tracing to prevent money laundering .</a:t>
            </a:r>
            <a:endParaRPr sz="2400">
              <a:latin typeface="Arial" pitchFamily="34" charset="0"/>
              <a:cs typeface="Arial" pitchFamily="34" charset="0"/>
            </a:endParaRPr>
          </a:p>
        </p:txBody>
      </p:sp>
      <p:pic>
        <p:nvPicPr>
          <p:cNvPr id="12" name="Image"/>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715000" y="5791200"/>
            <a:ext cx="2710688" cy="561975"/>
          </a:xfrm>
          <a:prstGeom prst="rect">
            <a:avLst/>
          </a:prstGeom>
        </p:spPr>
      </p:pic>
      <p:pic>
        <p:nvPicPr>
          <p:cNvPr id="13" name="Image"/>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5735781" y="4094019"/>
            <a:ext cx="1905000" cy="609600"/>
          </a:xfrm>
          <a:prstGeom prst="rect">
            <a:avLst/>
          </a:prstGeo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9"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40"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53" name="object 53"/>
          <p:cNvSpPr/>
          <p:nvPr/>
        </p:nvSpPr>
        <p:spPr>
          <a:xfrm>
            <a:off x="64008" y="69723"/>
            <a:ext cx="9013317" cy="6693440"/>
          </a:xfrm>
          <a:custGeom>
            <a:avLst/>
            <a:gdLst/>
            <a:ahLst/>
            <a:cxnLst/>
            <a:rect l="l" t="t" r="r" b="b"/>
            <a:pathLst>
              <a:path w="9013317" h="6693440">
                <a:moveTo>
                  <a:pt x="0" y="329946"/>
                </a:moveTo>
                <a:cubicBezTo>
                  <a:pt x="0" y="147701"/>
                  <a:pt x="147713" y="0"/>
                  <a:pt x="329920" y="0"/>
                </a:cubicBezTo>
                <a:cubicBezTo>
                  <a:pt x="329920" y="0"/>
                  <a:pt x="329920" y="0"/>
                  <a:pt x="329920" y="0"/>
                </a:cubicBezTo>
                <a:lnTo>
                  <a:pt x="329920" y="0"/>
                </a:lnTo>
                <a:lnTo>
                  <a:pt x="8683498" y="0"/>
                </a:lnTo>
                <a:lnTo>
                  <a:pt x="8683498" y="0"/>
                </a:lnTo>
                <a:cubicBezTo>
                  <a:pt x="8865616" y="0"/>
                  <a:pt x="9013317" y="147701"/>
                  <a:pt x="9013317" y="329946"/>
                </a:cubicBezTo>
                <a:cubicBezTo>
                  <a:pt x="9013317" y="329946"/>
                  <a:pt x="9013317" y="329946"/>
                  <a:pt x="9013317" y="329946"/>
                </a:cubicBezTo>
                <a:lnTo>
                  <a:pt x="9013317" y="329946"/>
                </a:lnTo>
                <a:lnTo>
                  <a:pt x="9013317" y="6363525"/>
                </a:lnTo>
                <a:lnTo>
                  <a:pt x="9013317" y="6363525"/>
                </a:lnTo>
                <a:cubicBezTo>
                  <a:pt x="9013317" y="6545732"/>
                  <a:pt x="8865616" y="6693438"/>
                  <a:pt x="8683498" y="6693438"/>
                </a:cubicBezTo>
                <a:cubicBezTo>
                  <a:pt x="8683498" y="6693438"/>
                  <a:pt x="8683498" y="6693438"/>
                  <a:pt x="8683498" y="6693438"/>
                </a:cubicBezTo>
                <a:lnTo>
                  <a:pt x="8683498" y="6693440"/>
                </a:lnTo>
                <a:lnTo>
                  <a:pt x="329920" y="6693440"/>
                </a:lnTo>
                <a:lnTo>
                  <a:pt x="329920" y="6693438"/>
                </a:lnTo>
                <a:cubicBezTo>
                  <a:pt x="147713" y="6693438"/>
                  <a:pt x="0" y="6545732"/>
                  <a:pt x="0" y="6363525"/>
                </a:cubicBezTo>
                <a:cubicBezTo>
                  <a:pt x="0" y="6363525"/>
                  <a:pt x="0" y="6363525"/>
                  <a:pt x="0" y="6363525"/>
                </a:cubicBezTo>
                <a:close/>
              </a:path>
            </a:pathLst>
          </a:custGeom>
          <a:solidFill>
            <a:srgbClr val="FFFFFF"/>
          </a:solidFill>
        </p:spPr>
        <p:txBody>
          <a:bodyPr wrap="square" lIns="0" tIns="0" rIns="0" bIns="0" rtlCol="0">
            <a:noAutofit/>
          </a:bodyPr>
          <a:lstStyle/>
          <a:p>
            <a:endParaRPr>
              <a:latin typeface="Arial" pitchFamily="34" charset="0"/>
              <a:cs typeface="Arial" pitchFamily="34" charset="0"/>
            </a:endParaRPr>
          </a:p>
        </p:txBody>
      </p:sp>
      <p:sp>
        <p:nvSpPr>
          <p:cNvPr id="54" name="object 54"/>
          <p:cNvSpPr/>
          <p:nvPr/>
        </p:nvSpPr>
        <p:spPr>
          <a:xfrm>
            <a:off x="57658" y="63373"/>
            <a:ext cx="9026017" cy="6706140"/>
          </a:xfrm>
          <a:custGeom>
            <a:avLst/>
            <a:gdLst/>
            <a:ahLst/>
            <a:cxnLst/>
            <a:rect l="l" t="t" r="r" b="b"/>
            <a:pathLst>
              <a:path w="9026017" h="6706140">
                <a:moveTo>
                  <a:pt x="6350" y="336296"/>
                </a:moveTo>
                <a:cubicBezTo>
                  <a:pt x="6350" y="154051"/>
                  <a:pt x="154063" y="6350"/>
                  <a:pt x="336270" y="6350"/>
                </a:cubicBezTo>
                <a:cubicBezTo>
                  <a:pt x="336270" y="6350"/>
                  <a:pt x="336270" y="6350"/>
                  <a:pt x="336270" y="6350"/>
                </a:cubicBezTo>
                <a:lnTo>
                  <a:pt x="336270" y="6350"/>
                </a:lnTo>
                <a:lnTo>
                  <a:pt x="8689848" y="6350"/>
                </a:lnTo>
                <a:lnTo>
                  <a:pt x="8689848" y="6350"/>
                </a:lnTo>
                <a:cubicBezTo>
                  <a:pt x="8871966" y="6350"/>
                  <a:pt x="9019667" y="154051"/>
                  <a:pt x="9019667" y="336296"/>
                </a:cubicBezTo>
                <a:cubicBezTo>
                  <a:pt x="9019667" y="336296"/>
                  <a:pt x="9019667" y="336296"/>
                  <a:pt x="9019667" y="336296"/>
                </a:cubicBezTo>
                <a:lnTo>
                  <a:pt x="9019667" y="336296"/>
                </a:lnTo>
                <a:lnTo>
                  <a:pt x="9019667" y="6369875"/>
                </a:lnTo>
                <a:lnTo>
                  <a:pt x="9019667" y="6369875"/>
                </a:lnTo>
                <a:cubicBezTo>
                  <a:pt x="9019667" y="6552082"/>
                  <a:pt x="8871966" y="6699788"/>
                  <a:pt x="8689848" y="6699788"/>
                </a:cubicBezTo>
                <a:cubicBezTo>
                  <a:pt x="8689848" y="6699788"/>
                  <a:pt x="8689848" y="6699788"/>
                  <a:pt x="8689848" y="6699788"/>
                </a:cubicBezTo>
                <a:lnTo>
                  <a:pt x="8689848" y="6699790"/>
                </a:lnTo>
                <a:lnTo>
                  <a:pt x="336270" y="6699790"/>
                </a:lnTo>
                <a:lnTo>
                  <a:pt x="336270" y="6699788"/>
                </a:lnTo>
                <a:cubicBezTo>
                  <a:pt x="154063" y="6699788"/>
                  <a:pt x="6350" y="6552082"/>
                  <a:pt x="6350" y="6369875"/>
                </a:cubicBezTo>
                <a:cubicBezTo>
                  <a:pt x="6350" y="6369875"/>
                  <a:pt x="6350" y="6369875"/>
                  <a:pt x="6350" y="6369875"/>
                </a:cubicBezTo>
                <a:close/>
              </a:path>
            </a:pathLst>
          </a:custGeom>
          <a:ln w="12700">
            <a:solidFill>
              <a:srgbClr val="000000"/>
            </a:solidFill>
          </a:ln>
        </p:spPr>
        <p:txBody>
          <a:bodyPr wrap="square" lIns="0" tIns="0" rIns="0" bIns="0" rtlCol="0">
            <a:noAutofit/>
          </a:bodyPr>
          <a:lstStyle/>
          <a:p>
            <a:endParaRPr>
              <a:latin typeface="Arial" pitchFamily="34" charset="0"/>
              <a:cs typeface="Arial" pitchFamily="34" charset="0"/>
            </a:endParaRPr>
          </a:p>
        </p:txBody>
      </p:sp>
      <p:sp>
        <p:nvSpPr>
          <p:cNvPr id="2" name="text 1"/>
          <p:cNvSpPr txBox="1"/>
          <p:nvPr/>
        </p:nvSpPr>
        <p:spPr>
          <a:xfrm>
            <a:off x="1006144" y="304800"/>
            <a:ext cx="5731377" cy="615553"/>
          </a:xfrm>
          <a:prstGeom prst="rect">
            <a:avLst/>
          </a:prstGeom>
        </p:spPr>
        <p:txBody>
          <a:bodyPr vert="horz" wrap="square" lIns="0" tIns="0" rIns="0" bIns="0" rtlCol="0">
            <a:spAutoFit/>
          </a:bodyPr>
          <a:lstStyle/>
          <a:p>
            <a:pPr marL="0">
              <a:lnSpc>
                <a:spcPct val="100000"/>
              </a:lnSpc>
            </a:pPr>
            <a:r>
              <a:rPr sz="4000" spc="10" dirty="0">
                <a:solidFill>
                  <a:srgbClr val="696464"/>
                </a:solidFill>
                <a:latin typeface="Arial" pitchFamily="34" charset="0"/>
                <a:cs typeface="Arial" pitchFamily="34" charset="0"/>
              </a:rPr>
              <a:t>Electronic Cash Systems</a:t>
            </a:r>
            <a:endParaRPr sz="4000">
              <a:latin typeface="Arial" pitchFamily="34" charset="0"/>
              <a:cs typeface="Arial" pitchFamily="34" charset="0"/>
            </a:endParaRPr>
          </a:p>
        </p:txBody>
      </p:sp>
      <p:sp>
        <p:nvSpPr>
          <p:cNvPr id="3" name="text 1"/>
          <p:cNvSpPr txBox="1"/>
          <p:nvPr/>
        </p:nvSpPr>
        <p:spPr>
          <a:xfrm>
            <a:off x="1006145" y="1143000"/>
            <a:ext cx="7909255" cy="3693319"/>
          </a:xfrm>
          <a:prstGeom prst="rect">
            <a:avLst/>
          </a:prstGeom>
        </p:spPr>
        <p:txBody>
          <a:bodyPr vert="horz" wrap="square" lIns="0" tIns="0" rIns="0" bIns="0" rtlCol="0">
            <a:spAutoFit/>
          </a:bodyPr>
          <a:lstStyle/>
          <a:p>
            <a:pPr algn="just"/>
            <a:r>
              <a:rPr sz="1990" spc="10" dirty="0">
                <a:solidFill>
                  <a:srgbClr val="D34817"/>
                </a:solidFill>
                <a:latin typeface="Arial" pitchFamily="34" charset="0"/>
                <a:cs typeface="Arial" pitchFamily="34" charset="0"/>
              </a:rPr>
              <a:t></a:t>
            </a:r>
            <a:r>
              <a:rPr sz="1990" b="1" spc="10">
                <a:solidFill>
                  <a:srgbClr val="D34817"/>
                </a:solidFill>
                <a:latin typeface="Arial" pitchFamily="34" charset="0"/>
                <a:cs typeface="Arial" pitchFamily="34" charset="0"/>
              </a:rPr>
              <a:t> </a:t>
            </a:r>
            <a:r>
              <a:rPr lang="en-US" sz="2400" b="1" dirty="0">
                <a:latin typeface="Arial" pitchFamily="34" charset="0"/>
                <a:cs typeface="Arial" pitchFamily="34" charset="0"/>
              </a:rPr>
              <a:t> E-Cash </a:t>
            </a:r>
            <a:r>
              <a:rPr lang="en-US" sz="2400" b="1" dirty="0" smtClean="0">
                <a:latin typeface="Arial" pitchFamily="34" charset="0"/>
                <a:cs typeface="Arial" pitchFamily="34" charset="0"/>
              </a:rPr>
              <a:t>Processing</a:t>
            </a:r>
          </a:p>
          <a:p>
            <a:pPr marL="457200" indent="-457200" algn="just">
              <a:buFont typeface="+mj-lt"/>
              <a:buAutoNum type="arabicPeriod"/>
            </a:pPr>
            <a:r>
              <a:rPr lang="en-US" sz="2400" dirty="0" smtClean="0"/>
              <a:t>Consumer </a:t>
            </a:r>
            <a:r>
              <a:rPr lang="en-US" sz="2400" dirty="0"/>
              <a:t>buys e-cash from </a:t>
            </a:r>
            <a:r>
              <a:rPr lang="en-US" sz="2400" dirty="0" smtClean="0"/>
              <a:t>Bank</a:t>
            </a:r>
          </a:p>
          <a:p>
            <a:pPr marL="457200" indent="-457200" algn="just">
              <a:buFont typeface="+mj-lt"/>
              <a:buAutoNum type="arabicPeriod"/>
            </a:pPr>
            <a:r>
              <a:rPr lang="en-US" sz="2400" dirty="0" smtClean="0"/>
              <a:t>Bank </a:t>
            </a:r>
            <a:r>
              <a:rPr lang="en-US" sz="2400" dirty="0"/>
              <a:t>sends e-cash bits to consumer (after charging that amount plus </a:t>
            </a:r>
            <a:r>
              <a:rPr lang="en-US" sz="2400" dirty="0" smtClean="0"/>
              <a:t>fee)</a:t>
            </a:r>
          </a:p>
          <a:p>
            <a:pPr marL="457200" indent="-457200" algn="just">
              <a:buFont typeface="+mj-lt"/>
              <a:buAutoNum type="arabicPeriod"/>
            </a:pPr>
            <a:r>
              <a:rPr lang="en-US" sz="2400" dirty="0" smtClean="0"/>
              <a:t> Consumer </a:t>
            </a:r>
            <a:r>
              <a:rPr lang="en-US" sz="2400" dirty="0"/>
              <a:t>sends e-cash to </a:t>
            </a:r>
            <a:r>
              <a:rPr lang="en-US" sz="2400" dirty="0" smtClean="0"/>
              <a:t>merchant</a:t>
            </a:r>
          </a:p>
          <a:p>
            <a:pPr marL="457200" indent="-457200" algn="just">
              <a:buFont typeface="+mj-lt"/>
              <a:buAutoNum type="arabicPeriod"/>
            </a:pPr>
            <a:r>
              <a:rPr lang="en-US" sz="2400" dirty="0" smtClean="0"/>
              <a:t>Merchant </a:t>
            </a:r>
            <a:r>
              <a:rPr lang="en-US" sz="2400" dirty="0"/>
              <a:t>checks with Bank that e-cash is valid (check for forgery or </a:t>
            </a:r>
            <a:r>
              <a:rPr lang="en-US" sz="2400" dirty="0" smtClean="0"/>
              <a:t>fraud)</a:t>
            </a:r>
          </a:p>
          <a:p>
            <a:pPr marL="457200" indent="-457200" algn="just">
              <a:buFont typeface="+mj-lt"/>
              <a:buAutoNum type="arabicPeriod"/>
            </a:pPr>
            <a:r>
              <a:rPr lang="en-US" sz="2400" dirty="0" smtClean="0"/>
              <a:t>Bank </a:t>
            </a:r>
            <a:r>
              <a:rPr lang="en-US" sz="2400" dirty="0"/>
              <a:t>verifies that e-cash </a:t>
            </a:r>
            <a:r>
              <a:rPr lang="en-US" sz="2400" dirty="0" smtClean="0"/>
              <a:t>is valid</a:t>
            </a:r>
          </a:p>
          <a:p>
            <a:pPr marL="457200" indent="-457200" algn="just">
              <a:buFont typeface="+mj-lt"/>
              <a:buAutoNum type="arabicPeriod"/>
            </a:pPr>
            <a:endParaRPr lang="en-US" sz="2400" dirty="0" smtClean="0"/>
          </a:p>
          <a:p>
            <a:pPr marL="457200" indent="-457200" algn="just">
              <a:buFont typeface="+mj-lt"/>
              <a:buAutoNum type="arabicPeriod"/>
            </a:pPr>
            <a:r>
              <a:rPr lang="en-US" sz="2400" dirty="0" smtClean="0"/>
              <a:t>Parties </a:t>
            </a:r>
            <a:r>
              <a:rPr lang="en-US" sz="2400" dirty="0"/>
              <a:t>complete </a:t>
            </a:r>
            <a:r>
              <a:rPr lang="en-US" sz="2400" dirty="0" smtClean="0"/>
              <a:t>transaction</a:t>
            </a:r>
          </a:p>
        </p:txBody>
      </p:sp>
      <p:pic>
        <p:nvPicPr>
          <p:cNvPr id="4098" name="Picture 2" descr="C:\Users\Peace\Videos\tintu-naitik-ppt-9-638.jpg"/>
          <p:cNvPicPr>
            <a:picLocks noChangeAspect="1" noChangeArrowheads="1"/>
          </p:cNvPicPr>
          <p:nvPr/>
        </p:nvPicPr>
        <p:blipFill>
          <a:blip r:embed="rId3"/>
          <a:srcRect/>
          <a:stretch>
            <a:fillRect/>
          </a:stretch>
        </p:blipFill>
        <p:spPr bwMode="auto">
          <a:xfrm>
            <a:off x="5276850" y="4343400"/>
            <a:ext cx="3867150" cy="2057400"/>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9"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70"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71" name="object 71"/>
          <p:cNvSpPr/>
          <p:nvPr/>
        </p:nvSpPr>
        <p:spPr>
          <a:xfrm>
            <a:off x="64008" y="69723"/>
            <a:ext cx="9013317" cy="6693440"/>
          </a:xfrm>
          <a:custGeom>
            <a:avLst/>
            <a:gdLst/>
            <a:ahLst/>
            <a:cxnLst/>
            <a:rect l="l" t="t" r="r" b="b"/>
            <a:pathLst>
              <a:path w="9013317" h="6693440">
                <a:moveTo>
                  <a:pt x="0" y="329946"/>
                </a:moveTo>
                <a:cubicBezTo>
                  <a:pt x="0" y="147701"/>
                  <a:pt x="147713" y="0"/>
                  <a:pt x="329920" y="0"/>
                </a:cubicBezTo>
                <a:cubicBezTo>
                  <a:pt x="329920" y="0"/>
                  <a:pt x="329920" y="0"/>
                  <a:pt x="329920" y="0"/>
                </a:cubicBezTo>
                <a:lnTo>
                  <a:pt x="329920" y="0"/>
                </a:lnTo>
                <a:lnTo>
                  <a:pt x="8683498" y="0"/>
                </a:lnTo>
                <a:lnTo>
                  <a:pt x="8683498" y="0"/>
                </a:lnTo>
                <a:cubicBezTo>
                  <a:pt x="8865616" y="0"/>
                  <a:pt x="9013317" y="147701"/>
                  <a:pt x="9013317" y="329946"/>
                </a:cubicBezTo>
                <a:cubicBezTo>
                  <a:pt x="9013317" y="329946"/>
                  <a:pt x="9013317" y="329946"/>
                  <a:pt x="9013317" y="329946"/>
                </a:cubicBezTo>
                <a:lnTo>
                  <a:pt x="9013317" y="329946"/>
                </a:lnTo>
                <a:lnTo>
                  <a:pt x="9013317" y="6363525"/>
                </a:lnTo>
                <a:lnTo>
                  <a:pt x="9013317" y="6363525"/>
                </a:lnTo>
                <a:cubicBezTo>
                  <a:pt x="9013317" y="6545732"/>
                  <a:pt x="8865616" y="6693438"/>
                  <a:pt x="8683498" y="6693438"/>
                </a:cubicBezTo>
                <a:cubicBezTo>
                  <a:pt x="8683498" y="6693438"/>
                  <a:pt x="8683498" y="6693438"/>
                  <a:pt x="8683498" y="6693438"/>
                </a:cubicBezTo>
                <a:lnTo>
                  <a:pt x="8683498" y="6693440"/>
                </a:lnTo>
                <a:lnTo>
                  <a:pt x="329920" y="6693440"/>
                </a:lnTo>
                <a:lnTo>
                  <a:pt x="329920" y="6693438"/>
                </a:lnTo>
                <a:cubicBezTo>
                  <a:pt x="147713" y="6693438"/>
                  <a:pt x="0" y="6545732"/>
                  <a:pt x="0" y="6363525"/>
                </a:cubicBezTo>
                <a:cubicBezTo>
                  <a:pt x="0" y="6363525"/>
                  <a:pt x="0" y="6363525"/>
                  <a:pt x="0" y="6363525"/>
                </a:cubicBezTo>
                <a:close/>
              </a:path>
            </a:pathLst>
          </a:custGeom>
          <a:solidFill>
            <a:srgbClr val="FFFFFF"/>
          </a:solidFill>
        </p:spPr>
        <p:txBody>
          <a:bodyPr wrap="square" lIns="0" tIns="0" rIns="0" bIns="0" rtlCol="0">
            <a:noAutofit/>
          </a:bodyPr>
          <a:lstStyle/>
          <a:p>
            <a:endParaRPr/>
          </a:p>
        </p:txBody>
      </p:sp>
      <p:sp>
        <p:nvSpPr>
          <p:cNvPr id="72" name="object 72"/>
          <p:cNvSpPr/>
          <p:nvPr/>
        </p:nvSpPr>
        <p:spPr>
          <a:xfrm>
            <a:off x="57658" y="63373"/>
            <a:ext cx="9026017" cy="6706140"/>
          </a:xfrm>
          <a:custGeom>
            <a:avLst/>
            <a:gdLst/>
            <a:ahLst/>
            <a:cxnLst/>
            <a:rect l="l" t="t" r="r" b="b"/>
            <a:pathLst>
              <a:path w="9026017" h="6706140">
                <a:moveTo>
                  <a:pt x="6350" y="336296"/>
                </a:moveTo>
                <a:cubicBezTo>
                  <a:pt x="6350" y="154051"/>
                  <a:pt x="154063" y="6350"/>
                  <a:pt x="336270" y="6350"/>
                </a:cubicBezTo>
                <a:cubicBezTo>
                  <a:pt x="336270" y="6350"/>
                  <a:pt x="336270" y="6350"/>
                  <a:pt x="336270" y="6350"/>
                </a:cubicBezTo>
                <a:lnTo>
                  <a:pt x="336270" y="6350"/>
                </a:lnTo>
                <a:lnTo>
                  <a:pt x="8689848" y="6350"/>
                </a:lnTo>
                <a:lnTo>
                  <a:pt x="8689848" y="6350"/>
                </a:lnTo>
                <a:cubicBezTo>
                  <a:pt x="8871966" y="6350"/>
                  <a:pt x="9019667" y="154051"/>
                  <a:pt x="9019667" y="336296"/>
                </a:cubicBezTo>
                <a:cubicBezTo>
                  <a:pt x="9019667" y="336296"/>
                  <a:pt x="9019667" y="336296"/>
                  <a:pt x="9019667" y="336296"/>
                </a:cubicBezTo>
                <a:lnTo>
                  <a:pt x="9019667" y="336296"/>
                </a:lnTo>
                <a:lnTo>
                  <a:pt x="9019667" y="6369875"/>
                </a:lnTo>
                <a:lnTo>
                  <a:pt x="9019667" y="6369875"/>
                </a:lnTo>
                <a:cubicBezTo>
                  <a:pt x="9019667" y="6552082"/>
                  <a:pt x="8871966" y="6699788"/>
                  <a:pt x="8689848" y="6699788"/>
                </a:cubicBezTo>
                <a:cubicBezTo>
                  <a:pt x="8689848" y="6699788"/>
                  <a:pt x="8689848" y="6699788"/>
                  <a:pt x="8689848" y="6699788"/>
                </a:cubicBezTo>
                <a:lnTo>
                  <a:pt x="8689848" y="6699790"/>
                </a:lnTo>
                <a:lnTo>
                  <a:pt x="336270" y="6699790"/>
                </a:lnTo>
                <a:lnTo>
                  <a:pt x="336270" y="6699788"/>
                </a:lnTo>
                <a:cubicBezTo>
                  <a:pt x="154063" y="6699788"/>
                  <a:pt x="6350" y="6552082"/>
                  <a:pt x="6350" y="6369875"/>
                </a:cubicBezTo>
                <a:cubicBezTo>
                  <a:pt x="6350" y="6369875"/>
                  <a:pt x="6350" y="6369875"/>
                  <a:pt x="6350" y="6369875"/>
                </a:cubicBezTo>
                <a:close/>
              </a:path>
            </a:pathLst>
          </a:custGeom>
          <a:ln w="12700">
            <a:solidFill>
              <a:srgbClr val="000000"/>
            </a:solidFill>
          </a:ln>
        </p:spPr>
        <p:txBody>
          <a:bodyPr wrap="square" lIns="0" tIns="0" rIns="0" bIns="0" rtlCol="0">
            <a:noAutofit/>
          </a:bodyPr>
          <a:lstStyle/>
          <a:p>
            <a:endParaRPr/>
          </a:p>
        </p:txBody>
      </p:sp>
      <p:sp>
        <p:nvSpPr>
          <p:cNvPr id="2" name="text 1"/>
          <p:cNvSpPr txBox="1"/>
          <p:nvPr/>
        </p:nvSpPr>
        <p:spPr>
          <a:xfrm>
            <a:off x="1006144" y="751410"/>
            <a:ext cx="5473810" cy="566361"/>
          </a:xfrm>
          <a:prstGeom prst="rect">
            <a:avLst/>
          </a:prstGeom>
        </p:spPr>
        <p:txBody>
          <a:bodyPr vert="horz" wrap="none" lIns="0" tIns="0" rIns="0" bIns="0" rtlCol="0">
            <a:spAutoFit/>
          </a:bodyPr>
          <a:lstStyle/>
          <a:p>
            <a:pPr marL="0">
              <a:lnSpc>
                <a:spcPct val="100000"/>
              </a:lnSpc>
            </a:pPr>
            <a:r>
              <a:rPr sz="4000" spc="10" dirty="0">
                <a:solidFill>
                  <a:srgbClr val="696464"/>
                </a:solidFill>
                <a:latin typeface="Arial"/>
                <a:cs typeface="Arial"/>
              </a:rPr>
              <a:t>How to Select best One</a:t>
            </a:r>
            <a:endParaRPr sz="4000">
              <a:latin typeface="Arial"/>
              <a:cs typeface="Arial"/>
            </a:endParaRPr>
          </a:p>
        </p:txBody>
      </p:sp>
      <p:sp>
        <p:nvSpPr>
          <p:cNvPr id="3" name="text 1"/>
          <p:cNvSpPr txBox="1"/>
          <p:nvPr/>
        </p:nvSpPr>
        <p:spPr>
          <a:xfrm>
            <a:off x="1006144" y="2465499"/>
            <a:ext cx="3548260" cy="1582187"/>
          </a:xfrm>
          <a:prstGeom prst="rect">
            <a:avLst/>
          </a:prstGeom>
        </p:spPr>
        <p:txBody>
          <a:bodyPr vert="horz" wrap="none" lIns="0" tIns="0" rIns="0" bIns="0" rtlCol="0">
            <a:spAutoFit/>
          </a:bodyPr>
          <a:lstStyle/>
          <a:p>
            <a:pPr marL="0">
              <a:lnSpc>
                <a:spcPct val="100000"/>
              </a:lnSpc>
            </a:pPr>
            <a:r>
              <a:rPr sz="2700" spc="10" dirty="0">
                <a:solidFill>
                  <a:srgbClr val="D34817"/>
                </a:solidFill>
                <a:latin typeface="Wingdings 2"/>
                <a:cs typeface="Wingdings 2"/>
              </a:rPr>
              <a:t> </a:t>
            </a:r>
            <a:r>
              <a:rPr sz="3200" spc="10" dirty="0">
                <a:latin typeface="Arial"/>
                <a:cs typeface="Arial"/>
              </a:rPr>
              <a:t>Is it Security ?</a:t>
            </a:r>
            <a:endParaRPr sz="3200">
              <a:latin typeface="Arial"/>
              <a:cs typeface="Arial"/>
            </a:endParaRPr>
          </a:p>
          <a:p>
            <a:pPr marL="0">
              <a:lnSpc>
                <a:spcPct val="100000"/>
              </a:lnSpc>
            </a:pPr>
            <a:r>
              <a:rPr sz="2700" spc="10" dirty="0">
                <a:solidFill>
                  <a:srgbClr val="D34817"/>
                </a:solidFill>
                <a:latin typeface="Wingdings 2"/>
                <a:cs typeface="Wingdings 2"/>
              </a:rPr>
              <a:t> </a:t>
            </a:r>
            <a:r>
              <a:rPr sz="3200" spc="10" dirty="0">
                <a:latin typeface="Arial"/>
                <a:cs typeface="Arial"/>
              </a:rPr>
              <a:t>Is it Reliable?</a:t>
            </a:r>
            <a:endParaRPr sz="3200">
              <a:latin typeface="Arial"/>
              <a:cs typeface="Arial"/>
            </a:endParaRPr>
          </a:p>
          <a:p>
            <a:pPr marL="0">
              <a:lnSpc>
                <a:spcPct val="100000"/>
              </a:lnSpc>
            </a:pPr>
            <a:r>
              <a:rPr sz="2520" spc="10" dirty="0">
                <a:solidFill>
                  <a:srgbClr val="D34817"/>
                </a:solidFill>
                <a:latin typeface="Wingdings 2"/>
                <a:cs typeface="Wingdings 2"/>
              </a:rPr>
              <a:t> </a:t>
            </a:r>
            <a:r>
              <a:rPr sz="3020" spc="10" dirty="0">
                <a:latin typeface="Arial"/>
                <a:cs typeface="Arial"/>
              </a:rPr>
              <a:t>Is it Easy to Use?</a:t>
            </a:r>
            <a:endParaRPr sz="3000">
              <a:latin typeface="Arial"/>
              <a:cs typeface="Arial"/>
            </a:endParaRPr>
          </a:p>
        </p:txBody>
      </p:sp>
      <p:pic>
        <p:nvPicPr>
          <p:cNvPr id="4" name="Image"/>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5029200" y="2971800"/>
            <a:ext cx="3200400" cy="32766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74"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75" name="Image"/>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76" name="Image"/>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65313" y="69723"/>
            <a:ext cx="9013408" cy="6692232"/>
          </a:xfrm>
          <a:prstGeom prst="rect">
            <a:avLst/>
          </a:prstGeom>
        </p:spPr>
      </p:pic>
      <p:sp>
        <p:nvSpPr>
          <p:cNvPr id="2" name="object 76"/>
          <p:cNvSpPr/>
          <p:nvPr/>
        </p:nvSpPr>
        <p:spPr>
          <a:xfrm>
            <a:off x="58963" y="63373"/>
            <a:ext cx="9026108" cy="6704932"/>
          </a:xfrm>
          <a:custGeom>
            <a:avLst/>
            <a:gdLst/>
            <a:ahLst/>
            <a:cxnLst/>
            <a:rect l="l" t="t" r="r" b="b"/>
            <a:pathLst>
              <a:path w="9026108" h="6704932">
                <a:moveTo>
                  <a:pt x="6350" y="336296"/>
                </a:moveTo>
                <a:cubicBezTo>
                  <a:pt x="6350" y="154051"/>
                  <a:pt x="154028" y="6350"/>
                  <a:pt x="336210" y="6350"/>
                </a:cubicBezTo>
                <a:cubicBezTo>
                  <a:pt x="336210" y="6350"/>
                  <a:pt x="336210" y="6350"/>
                  <a:pt x="336210" y="6350"/>
                </a:cubicBezTo>
                <a:lnTo>
                  <a:pt x="336210" y="6350"/>
                </a:lnTo>
                <a:lnTo>
                  <a:pt x="8689813" y="6350"/>
                </a:lnTo>
                <a:lnTo>
                  <a:pt x="8689813" y="6350"/>
                </a:lnTo>
                <a:cubicBezTo>
                  <a:pt x="8872058" y="6350"/>
                  <a:pt x="9019759" y="154051"/>
                  <a:pt x="9019759" y="336296"/>
                </a:cubicBezTo>
                <a:cubicBezTo>
                  <a:pt x="9019759" y="336296"/>
                  <a:pt x="9019759" y="336296"/>
                  <a:pt x="9019759" y="336296"/>
                </a:cubicBezTo>
                <a:lnTo>
                  <a:pt x="9019759" y="336296"/>
                </a:lnTo>
                <a:lnTo>
                  <a:pt x="9019759" y="6368720"/>
                </a:lnTo>
                <a:lnTo>
                  <a:pt x="9019759" y="6368720"/>
                </a:lnTo>
                <a:cubicBezTo>
                  <a:pt x="9019759" y="6550901"/>
                  <a:pt x="8872058" y="6698582"/>
                  <a:pt x="8689813" y="6698582"/>
                </a:cubicBezTo>
                <a:cubicBezTo>
                  <a:pt x="8689813" y="6698582"/>
                  <a:pt x="8689813" y="6698582"/>
                  <a:pt x="8689813" y="6698582"/>
                </a:cubicBezTo>
                <a:lnTo>
                  <a:pt x="8689813" y="6698582"/>
                </a:lnTo>
                <a:lnTo>
                  <a:pt x="336210" y="6698582"/>
                </a:lnTo>
                <a:lnTo>
                  <a:pt x="336210" y="6698582"/>
                </a:lnTo>
                <a:cubicBezTo>
                  <a:pt x="154028" y="6698582"/>
                  <a:pt x="6350" y="6550901"/>
                  <a:pt x="6350" y="6368720"/>
                </a:cubicBezTo>
                <a:cubicBezTo>
                  <a:pt x="6350" y="6368720"/>
                  <a:pt x="6350" y="6368720"/>
                  <a:pt x="6350" y="6368720"/>
                </a:cubicBezTo>
                <a:close/>
              </a:path>
            </a:pathLst>
          </a:custGeom>
          <a:ln w="12700">
            <a:solidFill>
              <a:srgbClr val="000000"/>
            </a:solidFill>
          </a:ln>
        </p:spPr>
        <p:txBody>
          <a:bodyPr wrap="square" lIns="0" tIns="0" rIns="0" bIns="0" rtlCol="0">
            <a:noAutofit/>
          </a:bodyPr>
          <a:lstStyle/>
          <a:p>
            <a:endParaRPr/>
          </a:p>
        </p:txBody>
      </p:sp>
      <p:sp>
        <p:nvSpPr>
          <p:cNvPr id="77" name="object 77"/>
          <p:cNvSpPr/>
          <p:nvPr/>
        </p:nvSpPr>
        <p:spPr>
          <a:xfrm>
            <a:off x="69411" y="2376805"/>
            <a:ext cx="9013571" cy="91440"/>
          </a:xfrm>
          <a:custGeom>
            <a:avLst/>
            <a:gdLst/>
            <a:ahLst/>
            <a:cxnLst/>
            <a:rect l="l" t="t" r="r" b="b"/>
            <a:pathLst>
              <a:path w="9013571" h="91440">
                <a:moveTo>
                  <a:pt x="0" y="91440"/>
                </a:moveTo>
                <a:lnTo>
                  <a:pt x="0" y="0"/>
                </a:lnTo>
                <a:lnTo>
                  <a:pt x="9013572" y="0"/>
                </a:lnTo>
                <a:lnTo>
                  <a:pt x="9013572" y="91440"/>
                </a:lnTo>
                <a:lnTo>
                  <a:pt x="0" y="91440"/>
                </a:lnTo>
                <a:close/>
              </a:path>
            </a:pathLst>
          </a:custGeom>
          <a:solidFill>
            <a:srgbClr val="D34817"/>
          </a:solidFill>
        </p:spPr>
        <p:txBody>
          <a:bodyPr wrap="square" lIns="0" tIns="0" rIns="0" bIns="0" rtlCol="0">
            <a:noAutofit/>
          </a:bodyPr>
          <a:lstStyle/>
          <a:p>
            <a:endParaRPr/>
          </a:p>
        </p:txBody>
      </p:sp>
      <p:sp>
        <p:nvSpPr>
          <p:cNvPr id="78" name="object 78"/>
          <p:cNvSpPr/>
          <p:nvPr/>
        </p:nvSpPr>
        <p:spPr>
          <a:xfrm>
            <a:off x="69146" y="2341500"/>
            <a:ext cx="9013825" cy="45719"/>
          </a:xfrm>
          <a:custGeom>
            <a:avLst/>
            <a:gdLst/>
            <a:ahLst/>
            <a:cxnLst/>
            <a:rect l="l" t="t" r="r" b="b"/>
            <a:pathLst>
              <a:path w="9013825" h="45719">
                <a:moveTo>
                  <a:pt x="0" y="45719"/>
                </a:moveTo>
                <a:lnTo>
                  <a:pt x="0" y="0"/>
                </a:lnTo>
                <a:lnTo>
                  <a:pt x="9013825" y="0"/>
                </a:lnTo>
                <a:lnTo>
                  <a:pt x="9013825" y="45719"/>
                </a:lnTo>
                <a:lnTo>
                  <a:pt x="0" y="45719"/>
                </a:lnTo>
                <a:close/>
              </a:path>
            </a:pathLst>
          </a:custGeom>
          <a:solidFill>
            <a:srgbClr val="E6B1AB"/>
          </a:solidFill>
        </p:spPr>
        <p:txBody>
          <a:bodyPr wrap="square" lIns="0" tIns="0" rIns="0" bIns="0" rtlCol="0">
            <a:noAutofit/>
          </a:bodyPr>
          <a:lstStyle/>
          <a:p>
            <a:endParaRPr/>
          </a:p>
        </p:txBody>
      </p:sp>
      <p:sp>
        <p:nvSpPr>
          <p:cNvPr id="79" name="object 79"/>
          <p:cNvSpPr/>
          <p:nvPr/>
        </p:nvSpPr>
        <p:spPr>
          <a:xfrm>
            <a:off x="68305" y="2468880"/>
            <a:ext cx="9014587" cy="45720"/>
          </a:xfrm>
          <a:custGeom>
            <a:avLst/>
            <a:gdLst/>
            <a:ahLst/>
            <a:cxnLst/>
            <a:rect l="l" t="t" r="r" b="b"/>
            <a:pathLst>
              <a:path w="9014587" h="45720">
                <a:moveTo>
                  <a:pt x="0" y="45720"/>
                </a:moveTo>
                <a:lnTo>
                  <a:pt x="0" y="0"/>
                </a:lnTo>
                <a:lnTo>
                  <a:pt x="9014588" y="0"/>
                </a:lnTo>
                <a:lnTo>
                  <a:pt x="9014588" y="45720"/>
                </a:lnTo>
                <a:lnTo>
                  <a:pt x="0" y="45720"/>
                </a:lnTo>
                <a:close/>
              </a:path>
            </a:pathLst>
          </a:custGeom>
          <a:solidFill>
            <a:srgbClr val="918485"/>
          </a:solidFill>
        </p:spPr>
        <p:txBody>
          <a:bodyPr wrap="square" lIns="0" tIns="0" rIns="0" bIns="0" rtlCol="0">
            <a:noAutofit/>
          </a:bodyPr>
          <a:lstStyle/>
          <a:p>
            <a:endParaRPr/>
          </a:p>
        </p:txBody>
      </p:sp>
      <p:sp>
        <p:nvSpPr>
          <p:cNvPr id="3" name="text 1"/>
          <p:cNvSpPr txBox="1"/>
          <p:nvPr/>
        </p:nvSpPr>
        <p:spPr>
          <a:xfrm>
            <a:off x="813816" y="1038535"/>
            <a:ext cx="2539492" cy="566701"/>
          </a:xfrm>
          <a:prstGeom prst="rect">
            <a:avLst/>
          </a:prstGeom>
        </p:spPr>
        <p:txBody>
          <a:bodyPr vert="horz" wrap="none" lIns="0" tIns="0" rIns="0" bIns="0" rtlCol="0">
            <a:spAutoFit/>
          </a:bodyPr>
          <a:lstStyle/>
          <a:p>
            <a:pPr marL="0">
              <a:lnSpc>
                <a:spcPct val="100000"/>
              </a:lnSpc>
            </a:pPr>
            <a:r>
              <a:rPr sz="4000" spc="10" dirty="0">
                <a:solidFill>
                  <a:srgbClr val="696464"/>
                </a:solidFill>
                <a:latin typeface="Arial"/>
                <a:cs typeface="Arial"/>
              </a:rPr>
              <a:t>Thank You</a:t>
            </a:r>
            <a:endParaRPr sz="4000">
              <a:latin typeface="Arial"/>
              <a:cs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6"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7"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5" name="object 5"/>
          <p:cNvSpPr/>
          <p:nvPr/>
        </p:nvSpPr>
        <p:spPr>
          <a:xfrm>
            <a:off x="64008" y="69723"/>
            <a:ext cx="9013317" cy="6693440"/>
          </a:xfrm>
          <a:custGeom>
            <a:avLst/>
            <a:gdLst/>
            <a:ahLst/>
            <a:cxnLst/>
            <a:rect l="l" t="t" r="r" b="b"/>
            <a:pathLst>
              <a:path w="9013317" h="6693440">
                <a:moveTo>
                  <a:pt x="0" y="329946"/>
                </a:moveTo>
                <a:cubicBezTo>
                  <a:pt x="0" y="147701"/>
                  <a:pt x="147713" y="0"/>
                  <a:pt x="329920" y="0"/>
                </a:cubicBezTo>
                <a:cubicBezTo>
                  <a:pt x="329920" y="0"/>
                  <a:pt x="329920" y="0"/>
                  <a:pt x="329920" y="0"/>
                </a:cubicBezTo>
                <a:lnTo>
                  <a:pt x="329920" y="0"/>
                </a:lnTo>
                <a:lnTo>
                  <a:pt x="8683498" y="0"/>
                </a:lnTo>
                <a:lnTo>
                  <a:pt x="8683498" y="0"/>
                </a:lnTo>
                <a:cubicBezTo>
                  <a:pt x="8865616" y="0"/>
                  <a:pt x="9013317" y="147701"/>
                  <a:pt x="9013317" y="329946"/>
                </a:cubicBezTo>
                <a:cubicBezTo>
                  <a:pt x="9013317" y="329946"/>
                  <a:pt x="9013317" y="329946"/>
                  <a:pt x="9013317" y="329946"/>
                </a:cubicBezTo>
                <a:lnTo>
                  <a:pt x="9013317" y="329946"/>
                </a:lnTo>
                <a:lnTo>
                  <a:pt x="9013317" y="6363525"/>
                </a:lnTo>
                <a:lnTo>
                  <a:pt x="9013317" y="6363525"/>
                </a:lnTo>
                <a:cubicBezTo>
                  <a:pt x="9013317" y="6545732"/>
                  <a:pt x="8865616" y="6693438"/>
                  <a:pt x="8683498" y="6693438"/>
                </a:cubicBezTo>
                <a:cubicBezTo>
                  <a:pt x="8683498" y="6693438"/>
                  <a:pt x="8683498" y="6693438"/>
                  <a:pt x="8683498" y="6693438"/>
                </a:cubicBezTo>
                <a:lnTo>
                  <a:pt x="8683498" y="6693440"/>
                </a:lnTo>
                <a:lnTo>
                  <a:pt x="329920" y="6693440"/>
                </a:lnTo>
                <a:lnTo>
                  <a:pt x="329920" y="6693438"/>
                </a:lnTo>
                <a:cubicBezTo>
                  <a:pt x="147713" y="6693438"/>
                  <a:pt x="0" y="6545732"/>
                  <a:pt x="0" y="6363525"/>
                </a:cubicBezTo>
                <a:cubicBezTo>
                  <a:pt x="0" y="6363525"/>
                  <a:pt x="0" y="6363525"/>
                  <a:pt x="0" y="6363525"/>
                </a:cubicBezTo>
                <a:close/>
              </a:path>
            </a:pathLst>
          </a:custGeom>
          <a:solidFill>
            <a:srgbClr val="FFFFFF"/>
          </a:solidFill>
        </p:spPr>
        <p:txBody>
          <a:bodyPr wrap="square" lIns="0" tIns="0" rIns="0" bIns="0" rtlCol="0">
            <a:noAutofit/>
          </a:bodyPr>
          <a:lstStyle/>
          <a:p>
            <a:endParaRPr/>
          </a:p>
        </p:txBody>
      </p:sp>
      <p:sp>
        <p:nvSpPr>
          <p:cNvPr id="2" name="object 6"/>
          <p:cNvSpPr/>
          <p:nvPr/>
        </p:nvSpPr>
        <p:spPr>
          <a:xfrm>
            <a:off x="57658" y="63373"/>
            <a:ext cx="9026017" cy="6706140"/>
          </a:xfrm>
          <a:custGeom>
            <a:avLst/>
            <a:gdLst/>
            <a:ahLst/>
            <a:cxnLst/>
            <a:rect l="l" t="t" r="r" b="b"/>
            <a:pathLst>
              <a:path w="9026017" h="6706140">
                <a:moveTo>
                  <a:pt x="6350" y="336296"/>
                </a:moveTo>
                <a:cubicBezTo>
                  <a:pt x="6350" y="154051"/>
                  <a:pt x="154063" y="6350"/>
                  <a:pt x="336270" y="6350"/>
                </a:cubicBezTo>
                <a:cubicBezTo>
                  <a:pt x="336270" y="6350"/>
                  <a:pt x="336270" y="6350"/>
                  <a:pt x="336270" y="6350"/>
                </a:cubicBezTo>
                <a:lnTo>
                  <a:pt x="336270" y="6350"/>
                </a:lnTo>
                <a:lnTo>
                  <a:pt x="8689848" y="6350"/>
                </a:lnTo>
                <a:lnTo>
                  <a:pt x="8689848" y="6350"/>
                </a:lnTo>
                <a:cubicBezTo>
                  <a:pt x="8871966" y="6350"/>
                  <a:pt x="9019667" y="154051"/>
                  <a:pt x="9019667" y="336296"/>
                </a:cubicBezTo>
                <a:cubicBezTo>
                  <a:pt x="9019667" y="336296"/>
                  <a:pt x="9019667" y="336296"/>
                  <a:pt x="9019667" y="336296"/>
                </a:cubicBezTo>
                <a:lnTo>
                  <a:pt x="9019667" y="336296"/>
                </a:lnTo>
                <a:lnTo>
                  <a:pt x="9019667" y="6369875"/>
                </a:lnTo>
                <a:lnTo>
                  <a:pt x="9019667" y="6369875"/>
                </a:lnTo>
                <a:cubicBezTo>
                  <a:pt x="9019667" y="6552082"/>
                  <a:pt x="8871966" y="6699788"/>
                  <a:pt x="8689848" y="6699788"/>
                </a:cubicBezTo>
                <a:cubicBezTo>
                  <a:pt x="8689848" y="6699788"/>
                  <a:pt x="8689848" y="6699788"/>
                  <a:pt x="8689848" y="6699788"/>
                </a:cubicBezTo>
                <a:lnTo>
                  <a:pt x="8689848" y="6699790"/>
                </a:lnTo>
                <a:lnTo>
                  <a:pt x="336270" y="6699790"/>
                </a:lnTo>
                <a:lnTo>
                  <a:pt x="336270" y="6699788"/>
                </a:lnTo>
                <a:cubicBezTo>
                  <a:pt x="154063" y="6699788"/>
                  <a:pt x="6350" y="6552082"/>
                  <a:pt x="6350" y="6369875"/>
                </a:cubicBezTo>
                <a:cubicBezTo>
                  <a:pt x="6350" y="6369875"/>
                  <a:pt x="6350" y="6369875"/>
                  <a:pt x="6350" y="6369875"/>
                </a:cubicBezTo>
                <a:close/>
              </a:path>
            </a:pathLst>
          </a:custGeom>
          <a:ln w="12700">
            <a:solidFill>
              <a:srgbClr val="000000"/>
            </a:solidFill>
          </a:ln>
        </p:spPr>
        <p:txBody>
          <a:bodyPr wrap="square" lIns="0" tIns="0" rIns="0" bIns="0" rtlCol="0">
            <a:noAutofit/>
          </a:bodyPr>
          <a:lstStyle/>
          <a:p>
            <a:endParaRPr/>
          </a:p>
        </p:txBody>
      </p:sp>
      <p:sp>
        <p:nvSpPr>
          <p:cNvPr id="3" name="text 1"/>
          <p:cNvSpPr txBox="1"/>
          <p:nvPr/>
        </p:nvSpPr>
        <p:spPr>
          <a:xfrm>
            <a:off x="1006144" y="751410"/>
            <a:ext cx="1889225" cy="566361"/>
          </a:xfrm>
          <a:prstGeom prst="rect">
            <a:avLst/>
          </a:prstGeom>
        </p:spPr>
        <p:txBody>
          <a:bodyPr vert="horz" wrap="none" lIns="0" tIns="0" rIns="0" bIns="0" rtlCol="0">
            <a:spAutoFit/>
          </a:bodyPr>
          <a:lstStyle/>
          <a:p>
            <a:pPr marL="0">
              <a:lnSpc>
                <a:spcPct val="100000"/>
              </a:lnSpc>
            </a:pPr>
            <a:r>
              <a:rPr sz="4000" spc="10" dirty="0">
                <a:solidFill>
                  <a:srgbClr val="696464"/>
                </a:solidFill>
                <a:latin typeface="Arial"/>
                <a:cs typeface="Arial"/>
              </a:rPr>
              <a:t>Agenda</a:t>
            </a:r>
            <a:endParaRPr sz="4000">
              <a:latin typeface="Arial"/>
              <a:cs typeface="Arial"/>
            </a:endParaRPr>
          </a:p>
        </p:txBody>
      </p:sp>
      <p:sp>
        <p:nvSpPr>
          <p:cNvPr id="4" name="object 7"/>
          <p:cNvSpPr/>
          <p:nvPr/>
        </p:nvSpPr>
        <p:spPr>
          <a:xfrm>
            <a:off x="914400" y="1815020"/>
            <a:ext cx="7772400" cy="503999"/>
          </a:xfrm>
          <a:custGeom>
            <a:avLst/>
            <a:gdLst/>
            <a:ahLst/>
            <a:cxnLst/>
            <a:rect l="l" t="t" r="r" b="b"/>
            <a:pathLst>
              <a:path w="7772400" h="503999">
                <a:moveTo>
                  <a:pt x="0" y="504000"/>
                </a:moveTo>
                <a:lnTo>
                  <a:pt x="0" y="0"/>
                </a:lnTo>
                <a:lnTo>
                  <a:pt x="7772400" y="0"/>
                </a:lnTo>
                <a:lnTo>
                  <a:pt x="7772400" y="504000"/>
                </a:lnTo>
                <a:lnTo>
                  <a:pt x="0" y="504000"/>
                </a:lnTo>
                <a:close/>
              </a:path>
            </a:pathLst>
          </a:custGeom>
          <a:solidFill>
            <a:srgbClr val="FFFFFF">
              <a:alpha val="90196"/>
            </a:srgbClr>
          </a:solidFill>
        </p:spPr>
        <p:txBody>
          <a:bodyPr wrap="square" lIns="0" tIns="0" rIns="0" bIns="0" rtlCol="0">
            <a:noAutofit/>
          </a:bodyPr>
          <a:lstStyle/>
          <a:p>
            <a:endParaRPr/>
          </a:p>
        </p:txBody>
      </p:sp>
      <p:sp>
        <p:nvSpPr>
          <p:cNvPr id="8" name="object 8"/>
          <p:cNvSpPr/>
          <p:nvPr/>
        </p:nvSpPr>
        <p:spPr>
          <a:xfrm>
            <a:off x="908050" y="1808670"/>
            <a:ext cx="7785100" cy="516699"/>
          </a:xfrm>
          <a:custGeom>
            <a:avLst/>
            <a:gdLst/>
            <a:ahLst/>
            <a:cxnLst/>
            <a:rect l="l" t="t" r="r" b="b"/>
            <a:pathLst>
              <a:path w="7785100" h="516699">
                <a:moveTo>
                  <a:pt x="6350" y="510350"/>
                </a:moveTo>
                <a:lnTo>
                  <a:pt x="6350" y="6350"/>
                </a:lnTo>
                <a:lnTo>
                  <a:pt x="7778750" y="6350"/>
                </a:lnTo>
                <a:lnTo>
                  <a:pt x="7778750" y="510350"/>
                </a:lnTo>
                <a:lnTo>
                  <a:pt x="6350" y="510350"/>
                </a:lnTo>
                <a:close/>
              </a:path>
            </a:pathLst>
          </a:custGeom>
          <a:ln w="12700">
            <a:solidFill>
              <a:srgbClr val="D34817"/>
            </a:solidFill>
          </a:ln>
        </p:spPr>
        <p:txBody>
          <a:bodyPr wrap="square" lIns="0" tIns="0" rIns="0" bIns="0" rtlCol="0">
            <a:noAutofit/>
          </a:bodyPr>
          <a:lstStyle/>
          <a:p>
            <a:endParaRPr/>
          </a:p>
        </p:txBody>
      </p:sp>
      <p:pic>
        <p:nvPicPr>
          <p:cNvPr id="27" name="Image"/>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245108" y="1485900"/>
            <a:ext cx="5556504" cy="708660"/>
          </a:xfrm>
          <a:prstGeom prst="rect">
            <a:avLst/>
          </a:prstGeom>
        </p:spPr>
      </p:pic>
      <p:pic>
        <p:nvPicPr>
          <p:cNvPr id="9" name="Image"/>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1351788" y="1568196"/>
            <a:ext cx="4590288" cy="443484"/>
          </a:xfrm>
          <a:prstGeom prst="rect">
            <a:avLst/>
          </a:prstGeom>
        </p:spPr>
      </p:pic>
      <p:sp>
        <p:nvSpPr>
          <p:cNvPr id="28" name="object 9"/>
          <p:cNvSpPr/>
          <p:nvPr/>
        </p:nvSpPr>
        <p:spPr>
          <a:xfrm>
            <a:off x="1303020" y="1519809"/>
            <a:ext cx="5440680" cy="590423"/>
          </a:xfrm>
          <a:custGeom>
            <a:avLst/>
            <a:gdLst/>
            <a:ahLst/>
            <a:cxnLst/>
            <a:rect l="l" t="t" r="r" b="b"/>
            <a:pathLst>
              <a:path w="5440680" h="590423">
                <a:moveTo>
                  <a:pt x="0" y="98425"/>
                </a:moveTo>
                <a:cubicBezTo>
                  <a:pt x="0" y="44069"/>
                  <a:pt x="44069" y="0"/>
                  <a:pt x="98425" y="0"/>
                </a:cubicBezTo>
                <a:cubicBezTo>
                  <a:pt x="98425" y="0"/>
                  <a:pt x="98425" y="0"/>
                  <a:pt x="98425" y="0"/>
                </a:cubicBezTo>
                <a:lnTo>
                  <a:pt x="98425" y="0"/>
                </a:lnTo>
                <a:lnTo>
                  <a:pt x="5342255" y="0"/>
                </a:lnTo>
                <a:lnTo>
                  <a:pt x="5342255" y="0"/>
                </a:lnTo>
                <a:cubicBezTo>
                  <a:pt x="5396611" y="0"/>
                  <a:pt x="5440680" y="44069"/>
                  <a:pt x="5440680" y="98425"/>
                </a:cubicBezTo>
                <a:cubicBezTo>
                  <a:pt x="5440680" y="98425"/>
                  <a:pt x="5440680" y="98425"/>
                  <a:pt x="5440680" y="98425"/>
                </a:cubicBezTo>
                <a:lnTo>
                  <a:pt x="5440680" y="98425"/>
                </a:lnTo>
                <a:lnTo>
                  <a:pt x="5440680" y="491998"/>
                </a:lnTo>
                <a:lnTo>
                  <a:pt x="5440680" y="491998"/>
                </a:lnTo>
                <a:cubicBezTo>
                  <a:pt x="5440680" y="546354"/>
                  <a:pt x="5396611" y="590423"/>
                  <a:pt x="5342255" y="590423"/>
                </a:cubicBezTo>
                <a:cubicBezTo>
                  <a:pt x="5342255" y="590423"/>
                  <a:pt x="5342255" y="590423"/>
                  <a:pt x="5342255" y="590423"/>
                </a:cubicBezTo>
                <a:lnTo>
                  <a:pt x="5342255" y="590423"/>
                </a:lnTo>
                <a:lnTo>
                  <a:pt x="98425" y="590423"/>
                </a:lnTo>
                <a:lnTo>
                  <a:pt x="98425" y="590423"/>
                </a:lnTo>
                <a:cubicBezTo>
                  <a:pt x="44069" y="590423"/>
                  <a:pt x="0" y="546354"/>
                  <a:pt x="0" y="491998"/>
                </a:cubicBezTo>
                <a:cubicBezTo>
                  <a:pt x="0" y="491998"/>
                  <a:pt x="0" y="491998"/>
                  <a:pt x="0" y="491998"/>
                </a:cubicBezTo>
                <a:close/>
              </a:path>
            </a:pathLst>
          </a:custGeom>
          <a:solidFill>
            <a:srgbClr val="D34817"/>
          </a:solidFill>
        </p:spPr>
        <p:txBody>
          <a:bodyPr wrap="square" lIns="0" tIns="0" rIns="0" bIns="0" rtlCol="0">
            <a:noAutofit/>
          </a:bodyPr>
          <a:lstStyle/>
          <a:p>
            <a:endParaRPr/>
          </a:p>
        </p:txBody>
      </p:sp>
      <p:sp>
        <p:nvSpPr>
          <p:cNvPr id="10" name="object 10"/>
          <p:cNvSpPr/>
          <p:nvPr/>
        </p:nvSpPr>
        <p:spPr>
          <a:xfrm>
            <a:off x="1283970" y="1500759"/>
            <a:ext cx="5478780" cy="628523"/>
          </a:xfrm>
          <a:custGeom>
            <a:avLst/>
            <a:gdLst/>
            <a:ahLst/>
            <a:cxnLst/>
            <a:rect l="l" t="t" r="r" b="b"/>
            <a:pathLst>
              <a:path w="5478780" h="628523">
                <a:moveTo>
                  <a:pt x="19050" y="117475"/>
                </a:moveTo>
                <a:cubicBezTo>
                  <a:pt x="19050" y="63119"/>
                  <a:pt x="63119" y="19050"/>
                  <a:pt x="117475" y="19050"/>
                </a:cubicBezTo>
                <a:cubicBezTo>
                  <a:pt x="117475" y="19050"/>
                  <a:pt x="117475" y="19050"/>
                  <a:pt x="117475" y="19050"/>
                </a:cubicBezTo>
                <a:lnTo>
                  <a:pt x="117475" y="19050"/>
                </a:lnTo>
                <a:lnTo>
                  <a:pt x="5361305" y="19050"/>
                </a:lnTo>
                <a:lnTo>
                  <a:pt x="5361305" y="19050"/>
                </a:lnTo>
                <a:cubicBezTo>
                  <a:pt x="5415661" y="19050"/>
                  <a:pt x="5459730" y="63119"/>
                  <a:pt x="5459730" y="117475"/>
                </a:cubicBezTo>
                <a:cubicBezTo>
                  <a:pt x="5459730" y="117475"/>
                  <a:pt x="5459730" y="117475"/>
                  <a:pt x="5459730" y="117475"/>
                </a:cubicBezTo>
                <a:lnTo>
                  <a:pt x="5459730" y="117475"/>
                </a:lnTo>
                <a:lnTo>
                  <a:pt x="5459730" y="511048"/>
                </a:lnTo>
                <a:lnTo>
                  <a:pt x="5459730" y="511048"/>
                </a:lnTo>
                <a:cubicBezTo>
                  <a:pt x="5459730" y="565404"/>
                  <a:pt x="5415661" y="609473"/>
                  <a:pt x="5361305" y="609473"/>
                </a:cubicBezTo>
                <a:cubicBezTo>
                  <a:pt x="5361305" y="609473"/>
                  <a:pt x="5361305" y="609473"/>
                  <a:pt x="5361305" y="609473"/>
                </a:cubicBezTo>
                <a:lnTo>
                  <a:pt x="5361305" y="609473"/>
                </a:lnTo>
                <a:lnTo>
                  <a:pt x="117475" y="609473"/>
                </a:lnTo>
                <a:lnTo>
                  <a:pt x="117475" y="609473"/>
                </a:lnTo>
                <a:cubicBezTo>
                  <a:pt x="63119" y="609473"/>
                  <a:pt x="19050" y="565404"/>
                  <a:pt x="19050" y="511048"/>
                </a:cubicBezTo>
                <a:cubicBezTo>
                  <a:pt x="19050" y="511048"/>
                  <a:pt x="19050" y="511048"/>
                  <a:pt x="19050" y="511048"/>
                </a:cubicBezTo>
                <a:close/>
              </a:path>
            </a:pathLst>
          </a:custGeom>
          <a:ln w="38100">
            <a:solidFill>
              <a:srgbClr val="FFFFFF"/>
            </a:solidFill>
          </a:ln>
        </p:spPr>
        <p:txBody>
          <a:bodyPr wrap="square" lIns="0" tIns="0" rIns="0" bIns="0" rtlCol="0">
            <a:noAutofit/>
          </a:bodyPr>
          <a:lstStyle/>
          <a:p>
            <a:endParaRPr/>
          </a:p>
        </p:txBody>
      </p:sp>
      <p:sp>
        <p:nvSpPr>
          <p:cNvPr id="29" name="text 1"/>
          <p:cNvSpPr txBox="1"/>
          <p:nvPr/>
        </p:nvSpPr>
        <p:spPr>
          <a:xfrm>
            <a:off x="1537716" y="1662478"/>
            <a:ext cx="4219996" cy="284030"/>
          </a:xfrm>
          <a:prstGeom prst="rect">
            <a:avLst/>
          </a:prstGeom>
        </p:spPr>
        <p:txBody>
          <a:bodyPr vert="horz" wrap="none" lIns="0" tIns="0" rIns="0" bIns="0" rtlCol="0">
            <a:spAutoFit/>
          </a:bodyPr>
          <a:lstStyle/>
          <a:p>
            <a:pPr marL="0">
              <a:lnSpc>
                <a:spcPct val="100000"/>
              </a:lnSpc>
            </a:pPr>
            <a:r>
              <a:rPr sz="1970" spc="10" dirty="0">
                <a:solidFill>
                  <a:srgbClr val="FFFFFF"/>
                </a:solidFill>
                <a:latin typeface="Arial"/>
                <a:cs typeface="Arial"/>
              </a:rPr>
              <a:t>What is Electronic Payment Systems</a:t>
            </a:r>
            <a:endParaRPr sz="1900">
              <a:latin typeface="Arial"/>
              <a:cs typeface="Arial"/>
            </a:endParaRPr>
          </a:p>
        </p:txBody>
      </p:sp>
      <p:sp>
        <p:nvSpPr>
          <p:cNvPr id="11" name="object 11"/>
          <p:cNvSpPr/>
          <p:nvPr/>
        </p:nvSpPr>
        <p:spPr>
          <a:xfrm>
            <a:off x="914400" y="2722181"/>
            <a:ext cx="7772400" cy="503999"/>
          </a:xfrm>
          <a:custGeom>
            <a:avLst/>
            <a:gdLst/>
            <a:ahLst/>
            <a:cxnLst/>
            <a:rect l="l" t="t" r="r" b="b"/>
            <a:pathLst>
              <a:path w="7772400" h="503999">
                <a:moveTo>
                  <a:pt x="0" y="504000"/>
                </a:moveTo>
                <a:lnTo>
                  <a:pt x="0" y="0"/>
                </a:lnTo>
                <a:lnTo>
                  <a:pt x="7772400" y="0"/>
                </a:lnTo>
                <a:lnTo>
                  <a:pt x="7772400" y="504000"/>
                </a:lnTo>
                <a:lnTo>
                  <a:pt x="0" y="504000"/>
                </a:lnTo>
                <a:close/>
              </a:path>
            </a:pathLst>
          </a:custGeom>
          <a:solidFill>
            <a:srgbClr val="FFFFFF">
              <a:alpha val="90196"/>
            </a:srgbClr>
          </a:solidFill>
        </p:spPr>
        <p:txBody>
          <a:bodyPr wrap="square" lIns="0" tIns="0" rIns="0" bIns="0" rtlCol="0">
            <a:noAutofit/>
          </a:bodyPr>
          <a:lstStyle/>
          <a:p>
            <a:endParaRPr/>
          </a:p>
        </p:txBody>
      </p:sp>
      <p:sp>
        <p:nvSpPr>
          <p:cNvPr id="12" name="object 12"/>
          <p:cNvSpPr/>
          <p:nvPr/>
        </p:nvSpPr>
        <p:spPr>
          <a:xfrm>
            <a:off x="908050" y="2715831"/>
            <a:ext cx="7785100" cy="516699"/>
          </a:xfrm>
          <a:custGeom>
            <a:avLst/>
            <a:gdLst/>
            <a:ahLst/>
            <a:cxnLst/>
            <a:rect l="l" t="t" r="r" b="b"/>
            <a:pathLst>
              <a:path w="7785100" h="516699">
                <a:moveTo>
                  <a:pt x="6350" y="510350"/>
                </a:moveTo>
                <a:lnTo>
                  <a:pt x="6350" y="6350"/>
                </a:lnTo>
                <a:lnTo>
                  <a:pt x="7778750" y="6350"/>
                </a:lnTo>
                <a:lnTo>
                  <a:pt x="7778750" y="510350"/>
                </a:lnTo>
                <a:lnTo>
                  <a:pt x="6350" y="510350"/>
                </a:lnTo>
                <a:close/>
              </a:path>
            </a:pathLst>
          </a:custGeom>
          <a:ln w="12700">
            <a:solidFill>
              <a:srgbClr val="D34817"/>
            </a:solidFill>
          </a:ln>
        </p:spPr>
        <p:txBody>
          <a:bodyPr wrap="square" lIns="0" tIns="0" rIns="0" bIns="0" rtlCol="0">
            <a:noAutofit/>
          </a:bodyPr>
          <a:lstStyle/>
          <a:p>
            <a:endParaRPr/>
          </a:p>
        </p:txBody>
      </p:sp>
      <p:pic>
        <p:nvPicPr>
          <p:cNvPr id="30" name="Image"/>
          <p:cNvPicPr>
            <a:picLocks noChangeAspect="1"/>
          </p:cNvPicPr>
          <p:nvPr/>
        </p:nvPicPr>
        <p:blipFill>
          <a:blip r:embed="rId5">
            <a:extLst>
              <a:ext uri="{28A0092B-C50C-407E-A947-70E740481C1C}">
                <a14:useLocalDpi xmlns:a14="http://schemas.microsoft.com/office/drawing/2010/main" xmlns="" val="0"/>
              </a:ext>
            </a:extLst>
          </a:blip>
          <a:stretch>
            <a:fillRect/>
          </a:stretch>
        </p:blipFill>
        <p:spPr>
          <a:xfrm>
            <a:off x="1245108" y="2394204"/>
            <a:ext cx="5556504" cy="707136"/>
          </a:xfrm>
          <a:prstGeom prst="rect">
            <a:avLst/>
          </a:prstGeom>
        </p:spPr>
      </p:pic>
      <p:pic>
        <p:nvPicPr>
          <p:cNvPr id="31" name="Image"/>
          <p:cNvPicPr>
            <a:picLocks noChangeAspect="1"/>
          </p:cNvPicPr>
          <p:nvPr/>
        </p:nvPicPr>
        <p:blipFill>
          <a:blip r:embed="rId6">
            <a:extLst>
              <a:ext uri="{28A0092B-C50C-407E-A947-70E740481C1C}">
                <a14:useLocalDpi xmlns:a14="http://schemas.microsoft.com/office/drawing/2010/main" xmlns="" val="0"/>
              </a:ext>
            </a:extLst>
          </a:blip>
          <a:stretch>
            <a:fillRect/>
          </a:stretch>
        </p:blipFill>
        <p:spPr>
          <a:xfrm>
            <a:off x="1351788" y="2476500"/>
            <a:ext cx="3730752" cy="443484"/>
          </a:xfrm>
          <a:prstGeom prst="rect">
            <a:avLst/>
          </a:prstGeom>
        </p:spPr>
      </p:pic>
      <p:sp>
        <p:nvSpPr>
          <p:cNvPr id="13" name="object 13"/>
          <p:cNvSpPr/>
          <p:nvPr/>
        </p:nvSpPr>
        <p:spPr>
          <a:xfrm>
            <a:off x="1303020" y="2426970"/>
            <a:ext cx="5440680" cy="590423"/>
          </a:xfrm>
          <a:custGeom>
            <a:avLst/>
            <a:gdLst/>
            <a:ahLst/>
            <a:cxnLst/>
            <a:rect l="l" t="t" r="r" b="b"/>
            <a:pathLst>
              <a:path w="5440680" h="590423">
                <a:moveTo>
                  <a:pt x="0" y="98425"/>
                </a:moveTo>
                <a:cubicBezTo>
                  <a:pt x="0" y="44069"/>
                  <a:pt x="44069" y="0"/>
                  <a:pt x="98425" y="0"/>
                </a:cubicBezTo>
                <a:cubicBezTo>
                  <a:pt x="98425" y="0"/>
                  <a:pt x="98425" y="0"/>
                  <a:pt x="98425" y="0"/>
                </a:cubicBezTo>
                <a:lnTo>
                  <a:pt x="98425" y="0"/>
                </a:lnTo>
                <a:lnTo>
                  <a:pt x="5342255" y="0"/>
                </a:lnTo>
                <a:lnTo>
                  <a:pt x="5342255" y="0"/>
                </a:lnTo>
                <a:cubicBezTo>
                  <a:pt x="5396611" y="0"/>
                  <a:pt x="5440680" y="44069"/>
                  <a:pt x="5440680" y="98425"/>
                </a:cubicBezTo>
                <a:cubicBezTo>
                  <a:pt x="5440680" y="98425"/>
                  <a:pt x="5440680" y="98425"/>
                  <a:pt x="5440680" y="98425"/>
                </a:cubicBezTo>
                <a:lnTo>
                  <a:pt x="5440680" y="98425"/>
                </a:lnTo>
                <a:lnTo>
                  <a:pt x="5440680" y="491998"/>
                </a:lnTo>
                <a:lnTo>
                  <a:pt x="5440680" y="491998"/>
                </a:lnTo>
                <a:cubicBezTo>
                  <a:pt x="5440680" y="546354"/>
                  <a:pt x="5396611" y="590423"/>
                  <a:pt x="5342255" y="590423"/>
                </a:cubicBezTo>
                <a:cubicBezTo>
                  <a:pt x="5342255" y="590423"/>
                  <a:pt x="5342255" y="590423"/>
                  <a:pt x="5342255" y="590423"/>
                </a:cubicBezTo>
                <a:lnTo>
                  <a:pt x="5342255" y="590423"/>
                </a:lnTo>
                <a:lnTo>
                  <a:pt x="98425" y="590423"/>
                </a:lnTo>
                <a:lnTo>
                  <a:pt x="98425" y="590423"/>
                </a:lnTo>
                <a:cubicBezTo>
                  <a:pt x="44069" y="590423"/>
                  <a:pt x="0" y="546354"/>
                  <a:pt x="0" y="491998"/>
                </a:cubicBezTo>
                <a:cubicBezTo>
                  <a:pt x="0" y="491998"/>
                  <a:pt x="0" y="491998"/>
                  <a:pt x="0" y="491998"/>
                </a:cubicBezTo>
                <a:close/>
              </a:path>
            </a:pathLst>
          </a:custGeom>
          <a:solidFill>
            <a:srgbClr val="D34817"/>
          </a:solidFill>
        </p:spPr>
        <p:txBody>
          <a:bodyPr wrap="square" lIns="0" tIns="0" rIns="0" bIns="0" rtlCol="0">
            <a:noAutofit/>
          </a:bodyPr>
          <a:lstStyle/>
          <a:p>
            <a:endParaRPr/>
          </a:p>
        </p:txBody>
      </p:sp>
      <p:sp>
        <p:nvSpPr>
          <p:cNvPr id="14" name="object 14"/>
          <p:cNvSpPr/>
          <p:nvPr/>
        </p:nvSpPr>
        <p:spPr>
          <a:xfrm>
            <a:off x="1283970" y="2407920"/>
            <a:ext cx="5478780" cy="628523"/>
          </a:xfrm>
          <a:custGeom>
            <a:avLst/>
            <a:gdLst/>
            <a:ahLst/>
            <a:cxnLst/>
            <a:rect l="l" t="t" r="r" b="b"/>
            <a:pathLst>
              <a:path w="5478780" h="628523">
                <a:moveTo>
                  <a:pt x="19050" y="117475"/>
                </a:moveTo>
                <a:cubicBezTo>
                  <a:pt x="19050" y="63119"/>
                  <a:pt x="63119" y="19050"/>
                  <a:pt x="117475" y="19050"/>
                </a:cubicBezTo>
                <a:cubicBezTo>
                  <a:pt x="117475" y="19050"/>
                  <a:pt x="117475" y="19050"/>
                  <a:pt x="117475" y="19050"/>
                </a:cubicBezTo>
                <a:lnTo>
                  <a:pt x="117475" y="19050"/>
                </a:lnTo>
                <a:lnTo>
                  <a:pt x="5361305" y="19050"/>
                </a:lnTo>
                <a:lnTo>
                  <a:pt x="5361305" y="19050"/>
                </a:lnTo>
                <a:cubicBezTo>
                  <a:pt x="5415661" y="19050"/>
                  <a:pt x="5459730" y="63119"/>
                  <a:pt x="5459730" y="117475"/>
                </a:cubicBezTo>
                <a:cubicBezTo>
                  <a:pt x="5459730" y="117475"/>
                  <a:pt x="5459730" y="117475"/>
                  <a:pt x="5459730" y="117475"/>
                </a:cubicBezTo>
                <a:lnTo>
                  <a:pt x="5459730" y="117475"/>
                </a:lnTo>
                <a:lnTo>
                  <a:pt x="5459730" y="511048"/>
                </a:lnTo>
                <a:lnTo>
                  <a:pt x="5459730" y="511048"/>
                </a:lnTo>
                <a:cubicBezTo>
                  <a:pt x="5459730" y="565404"/>
                  <a:pt x="5415661" y="609473"/>
                  <a:pt x="5361305" y="609473"/>
                </a:cubicBezTo>
                <a:cubicBezTo>
                  <a:pt x="5361305" y="609473"/>
                  <a:pt x="5361305" y="609473"/>
                  <a:pt x="5361305" y="609473"/>
                </a:cubicBezTo>
                <a:lnTo>
                  <a:pt x="5361305" y="609473"/>
                </a:lnTo>
                <a:lnTo>
                  <a:pt x="117475" y="609473"/>
                </a:lnTo>
                <a:lnTo>
                  <a:pt x="117475" y="609473"/>
                </a:lnTo>
                <a:cubicBezTo>
                  <a:pt x="63119" y="609473"/>
                  <a:pt x="19050" y="565404"/>
                  <a:pt x="19050" y="511048"/>
                </a:cubicBezTo>
                <a:cubicBezTo>
                  <a:pt x="19050" y="511048"/>
                  <a:pt x="19050" y="511048"/>
                  <a:pt x="19050" y="511048"/>
                </a:cubicBezTo>
                <a:close/>
              </a:path>
            </a:pathLst>
          </a:custGeom>
          <a:ln w="38100">
            <a:solidFill>
              <a:srgbClr val="FFFFFF"/>
            </a:solidFill>
          </a:ln>
        </p:spPr>
        <p:txBody>
          <a:bodyPr wrap="square" lIns="0" tIns="0" rIns="0" bIns="0" rtlCol="0">
            <a:noAutofit/>
          </a:bodyPr>
          <a:lstStyle/>
          <a:p>
            <a:endParaRPr/>
          </a:p>
        </p:txBody>
      </p:sp>
      <p:sp>
        <p:nvSpPr>
          <p:cNvPr id="32" name="text 1"/>
          <p:cNvSpPr txBox="1"/>
          <p:nvPr/>
        </p:nvSpPr>
        <p:spPr>
          <a:xfrm>
            <a:off x="1537716" y="2569893"/>
            <a:ext cx="3399007" cy="303160"/>
          </a:xfrm>
          <a:prstGeom prst="rect">
            <a:avLst/>
          </a:prstGeom>
        </p:spPr>
        <p:txBody>
          <a:bodyPr vert="horz" wrap="none" lIns="0" tIns="0" rIns="0" bIns="0" rtlCol="0">
            <a:spAutoFit/>
          </a:bodyPr>
          <a:lstStyle/>
          <a:p>
            <a:pPr marL="0">
              <a:lnSpc>
                <a:spcPct val="100000"/>
              </a:lnSpc>
            </a:pPr>
            <a:r>
              <a:rPr lang="en-US" sz="1970" spc="10" dirty="0" smtClean="0">
                <a:solidFill>
                  <a:srgbClr val="FFFFFF"/>
                </a:solidFill>
                <a:latin typeface="Arial"/>
                <a:cs typeface="Arial"/>
              </a:rPr>
              <a:t>Phases in Electronic Payment</a:t>
            </a:r>
            <a:endParaRPr sz="1900">
              <a:latin typeface="Arial"/>
              <a:cs typeface="Arial"/>
            </a:endParaRPr>
          </a:p>
        </p:txBody>
      </p:sp>
      <p:sp>
        <p:nvSpPr>
          <p:cNvPr id="15" name="object 15"/>
          <p:cNvSpPr/>
          <p:nvPr/>
        </p:nvSpPr>
        <p:spPr>
          <a:xfrm>
            <a:off x="914400" y="3629342"/>
            <a:ext cx="7772400" cy="503999"/>
          </a:xfrm>
          <a:custGeom>
            <a:avLst/>
            <a:gdLst/>
            <a:ahLst/>
            <a:cxnLst/>
            <a:rect l="l" t="t" r="r" b="b"/>
            <a:pathLst>
              <a:path w="7772400" h="503999">
                <a:moveTo>
                  <a:pt x="0" y="504000"/>
                </a:moveTo>
                <a:lnTo>
                  <a:pt x="0" y="0"/>
                </a:lnTo>
                <a:lnTo>
                  <a:pt x="7772400" y="0"/>
                </a:lnTo>
                <a:lnTo>
                  <a:pt x="7772400" y="504000"/>
                </a:lnTo>
                <a:lnTo>
                  <a:pt x="0" y="504000"/>
                </a:lnTo>
                <a:close/>
              </a:path>
            </a:pathLst>
          </a:custGeom>
          <a:solidFill>
            <a:srgbClr val="FFFFFF">
              <a:alpha val="90196"/>
            </a:srgbClr>
          </a:solidFill>
        </p:spPr>
        <p:txBody>
          <a:bodyPr wrap="square" lIns="0" tIns="0" rIns="0" bIns="0" rtlCol="0">
            <a:noAutofit/>
          </a:bodyPr>
          <a:lstStyle/>
          <a:p>
            <a:endParaRPr/>
          </a:p>
        </p:txBody>
      </p:sp>
      <p:sp>
        <p:nvSpPr>
          <p:cNvPr id="16" name="object 16"/>
          <p:cNvSpPr/>
          <p:nvPr/>
        </p:nvSpPr>
        <p:spPr>
          <a:xfrm>
            <a:off x="908050" y="3622992"/>
            <a:ext cx="7785100" cy="516699"/>
          </a:xfrm>
          <a:custGeom>
            <a:avLst/>
            <a:gdLst/>
            <a:ahLst/>
            <a:cxnLst/>
            <a:rect l="l" t="t" r="r" b="b"/>
            <a:pathLst>
              <a:path w="7785100" h="516699">
                <a:moveTo>
                  <a:pt x="6350" y="510350"/>
                </a:moveTo>
                <a:lnTo>
                  <a:pt x="6350" y="6350"/>
                </a:lnTo>
                <a:lnTo>
                  <a:pt x="7778750" y="6350"/>
                </a:lnTo>
                <a:lnTo>
                  <a:pt x="7778750" y="510350"/>
                </a:lnTo>
                <a:lnTo>
                  <a:pt x="6350" y="510350"/>
                </a:lnTo>
                <a:close/>
              </a:path>
            </a:pathLst>
          </a:custGeom>
          <a:ln w="12700">
            <a:solidFill>
              <a:srgbClr val="D34817"/>
            </a:solidFill>
          </a:ln>
        </p:spPr>
        <p:txBody>
          <a:bodyPr wrap="square" lIns="0" tIns="0" rIns="0" bIns="0" rtlCol="0">
            <a:noAutofit/>
          </a:bodyPr>
          <a:lstStyle/>
          <a:p>
            <a:endParaRPr/>
          </a:p>
        </p:txBody>
      </p:sp>
      <p:pic>
        <p:nvPicPr>
          <p:cNvPr id="33" name="Image"/>
          <p:cNvPicPr>
            <a:picLocks noChangeAspect="1"/>
          </p:cNvPicPr>
          <p:nvPr/>
        </p:nvPicPr>
        <p:blipFill>
          <a:blip r:embed="rId7">
            <a:extLst>
              <a:ext uri="{28A0092B-C50C-407E-A947-70E740481C1C}">
                <a14:useLocalDpi xmlns:a14="http://schemas.microsoft.com/office/drawing/2010/main" xmlns="" val="0"/>
              </a:ext>
            </a:extLst>
          </a:blip>
          <a:stretch>
            <a:fillRect/>
          </a:stretch>
        </p:blipFill>
        <p:spPr>
          <a:xfrm>
            <a:off x="1245108" y="3300984"/>
            <a:ext cx="5556504" cy="707135"/>
          </a:xfrm>
          <a:prstGeom prst="rect">
            <a:avLst/>
          </a:prstGeom>
        </p:spPr>
      </p:pic>
      <p:pic>
        <p:nvPicPr>
          <p:cNvPr id="34" name="Image"/>
          <p:cNvPicPr>
            <a:picLocks noChangeAspect="1"/>
          </p:cNvPicPr>
          <p:nvPr/>
        </p:nvPicPr>
        <p:blipFill>
          <a:blip r:embed="rId8">
            <a:extLst>
              <a:ext uri="{28A0092B-C50C-407E-A947-70E740481C1C}">
                <a14:useLocalDpi xmlns:a14="http://schemas.microsoft.com/office/drawing/2010/main" xmlns="" val="0"/>
              </a:ext>
            </a:extLst>
          </a:blip>
          <a:stretch>
            <a:fillRect/>
          </a:stretch>
        </p:blipFill>
        <p:spPr>
          <a:xfrm>
            <a:off x="1351788" y="3383280"/>
            <a:ext cx="2685288" cy="443483"/>
          </a:xfrm>
          <a:prstGeom prst="rect">
            <a:avLst/>
          </a:prstGeom>
        </p:spPr>
      </p:pic>
      <p:sp>
        <p:nvSpPr>
          <p:cNvPr id="17" name="object 17"/>
          <p:cNvSpPr/>
          <p:nvPr/>
        </p:nvSpPr>
        <p:spPr>
          <a:xfrm>
            <a:off x="1303020" y="3334258"/>
            <a:ext cx="5440680" cy="590296"/>
          </a:xfrm>
          <a:custGeom>
            <a:avLst/>
            <a:gdLst/>
            <a:ahLst/>
            <a:cxnLst/>
            <a:rect l="l" t="t" r="r" b="b"/>
            <a:pathLst>
              <a:path w="5440680" h="590296">
                <a:moveTo>
                  <a:pt x="0" y="98298"/>
                </a:moveTo>
                <a:cubicBezTo>
                  <a:pt x="0" y="43942"/>
                  <a:pt x="44069" y="0"/>
                  <a:pt x="98425" y="0"/>
                </a:cubicBezTo>
                <a:cubicBezTo>
                  <a:pt x="98425" y="0"/>
                  <a:pt x="98425" y="0"/>
                  <a:pt x="98425" y="0"/>
                </a:cubicBezTo>
                <a:lnTo>
                  <a:pt x="98425" y="0"/>
                </a:lnTo>
                <a:lnTo>
                  <a:pt x="5342255" y="0"/>
                </a:lnTo>
                <a:lnTo>
                  <a:pt x="5342255" y="0"/>
                </a:lnTo>
                <a:cubicBezTo>
                  <a:pt x="5396611" y="0"/>
                  <a:pt x="5440680" y="43942"/>
                  <a:pt x="5440680" y="98298"/>
                </a:cubicBezTo>
                <a:cubicBezTo>
                  <a:pt x="5440680" y="98298"/>
                  <a:pt x="5440680" y="98298"/>
                  <a:pt x="5440680" y="98298"/>
                </a:cubicBezTo>
                <a:lnTo>
                  <a:pt x="5440680" y="98298"/>
                </a:lnTo>
                <a:lnTo>
                  <a:pt x="5440680" y="491998"/>
                </a:lnTo>
                <a:lnTo>
                  <a:pt x="5440680" y="491998"/>
                </a:lnTo>
                <a:cubicBezTo>
                  <a:pt x="5440680" y="546227"/>
                  <a:pt x="5396611" y="590296"/>
                  <a:pt x="5342255" y="590296"/>
                </a:cubicBezTo>
                <a:cubicBezTo>
                  <a:pt x="5342255" y="590296"/>
                  <a:pt x="5342255" y="590296"/>
                  <a:pt x="5342255" y="590296"/>
                </a:cubicBezTo>
                <a:lnTo>
                  <a:pt x="5342255" y="590296"/>
                </a:lnTo>
                <a:lnTo>
                  <a:pt x="98425" y="590296"/>
                </a:lnTo>
                <a:lnTo>
                  <a:pt x="98425" y="590296"/>
                </a:lnTo>
                <a:cubicBezTo>
                  <a:pt x="44069" y="590296"/>
                  <a:pt x="0" y="546227"/>
                  <a:pt x="0" y="491998"/>
                </a:cubicBezTo>
                <a:cubicBezTo>
                  <a:pt x="0" y="491998"/>
                  <a:pt x="0" y="491998"/>
                  <a:pt x="0" y="491998"/>
                </a:cubicBezTo>
                <a:close/>
              </a:path>
            </a:pathLst>
          </a:custGeom>
          <a:solidFill>
            <a:srgbClr val="D34817"/>
          </a:solidFill>
        </p:spPr>
        <p:txBody>
          <a:bodyPr wrap="square" lIns="0" tIns="0" rIns="0" bIns="0" rtlCol="0">
            <a:noAutofit/>
          </a:bodyPr>
          <a:lstStyle/>
          <a:p>
            <a:endParaRPr/>
          </a:p>
        </p:txBody>
      </p:sp>
      <p:sp>
        <p:nvSpPr>
          <p:cNvPr id="18" name="object 18"/>
          <p:cNvSpPr/>
          <p:nvPr/>
        </p:nvSpPr>
        <p:spPr>
          <a:xfrm>
            <a:off x="1283970" y="3315208"/>
            <a:ext cx="5478780" cy="628396"/>
          </a:xfrm>
          <a:custGeom>
            <a:avLst/>
            <a:gdLst/>
            <a:ahLst/>
            <a:cxnLst/>
            <a:rect l="l" t="t" r="r" b="b"/>
            <a:pathLst>
              <a:path w="5478780" h="628396">
                <a:moveTo>
                  <a:pt x="19050" y="117348"/>
                </a:moveTo>
                <a:cubicBezTo>
                  <a:pt x="19050" y="62992"/>
                  <a:pt x="63119" y="19050"/>
                  <a:pt x="117475" y="19050"/>
                </a:cubicBezTo>
                <a:cubicBezTo>
                  <a:pt x="117475" y="19050"/>
                  <a:pt x="117475" y="19050"/>
                  <a:pt x="117475" y="19050"/>
                </a:cubicBezTo>
                <a:lnTo>
                  <a:pt x="117475" y="19050"/>
                </a:lnTo>
                <a:lnTo>
                  <a:pt x="5361305" y="19050"/>
                </a:lnTo>
                <a:lnTo>
                  <a:pt x="5361305" y="19050"/>
                </a:lnTo>
                <a:cubicBezTo>
                  <a:pt x="5415661" y="19050"/>
                  <a:pt x="5459730" y="62992"/>
                  <a:pt x="5459730" y="117348"/>
                </a:cubicBezTo>
                <a:cubicBezTo>
                  <a:pt x="5459730" y="117348"/>
                  <a:pt x="5459730" y="117348"/>
                  <a:pt x="5459730" y="117348"/>
                </a:cubicBezTo>
                <a:lnTo>
                  <a:pt x="5459730" y="117348"/>
                </a:lnTo>
                <a:lnTo>
                  <a:pt x="5459730" y="511048"/>
                </a:lnTo>
                <a:lnTo>
                  <a:pt x="5459730" y="511048"/>
                </a:lnTo>
                <a:cubicBezTo>
                  <a:pt x="5459730" y="565277"/>
                  <a:pt x="5415661" y="609346"/>
                  <a:pt x="5361305" y="609346"/>
                </a:cubicBezTo>
                <a:cubicBezTo>
                  <a:pt x="5361305" y="609346"/>
                  <a:pt x="5361305" y="609346"/>
                  <a:pt x="5361305" y="609346"/>
                </a:cubicBezTo>
                <a:lnTo>
                  <a:pt x="5361305" y="609346"/>
                </a:lnTo>
                <a:lnTo>
                  <a:pt x="117475" y="609346"/>
                </a:lnTo>
                <a:lnTo>
                  <a:pt x="117475" y="609346"/>
                </a:lnTo>
                <a:cubicBezTo>
                  <a:pt x="63119" y="609346"/>
                  <a:pt x="19050" y="565277"/>
                  <a:pt x="19050" y="511048"/>
                </a:cubicBezTo>
                <a:cubicBezTo>
                  <a:pt x="19050" y="511048"/>
                  <a:pt x="19050" y="511048"/>
                  <a:pt x="19050" y="511048"/>
                </a:cubicBezTo>
                <a:close/>
              </a:path>
            </a:pathLst>
          </a:custGeom>
          <a:ln w="38100">
            <a:solidFill>
              <a:srgbClr val="FFFFFF"/>
            </a:solidFill>
          </a:ln>
        </p:spPr>
        <p:txBody>
          <a:bodyPr wrap="square" lIns="0" tIns="0" rIns="0" bIns="0" rtlCol="0">
            <a:noAutofit/>
          </a:bodyPr>
          <a:lstStyle/>
          <a:p>
            <a:endParaRPr/>
          </a:p>
        </p:txBody>
      </p:sp>
      <p:sp>
        <p:nvSpPr>
          <p:cNvPr id="35" name="text 1"/>
          <p:cNvSpPr txBox="1"/>
          <p:nvPr/>
        </p:nvSpPr>
        <p:spPr>
          <a:xfrm>
            <a:off x="1537716" y="3477308"/>
            <a:ext cx="4916731" cy="303160"/>
          </a:xfrm>
          <a:prstGeom prst="rect">
            <a:avLst/>
          </a:prstGeom>
        </p:spPr>
        <p:txBody>
          <a:bodyPr vert="horz" wrap="none" lIns="0" tIns="0" rIns="0" bIns="0" rtlCol="0">
            <a:spAutoFit/>
          </a:bodyPr>
          <a:lstStyle/>
          <a:p>
            <a:r>
              <a:rPr lang="en-US" sz="1970" spc="10" dirty="0" err="1" smtClean="0">
                <a:solidFill>
                  <a:srgbClr val="FFFFFF"/>
                </a:solidFill>
                <a:latin typeface="Arial"/>
                <a:cs typeface="Arial"/>
              </a:rPr>
              <a:t>Prons</a:t>
            </a:r>
            <a:r>
              <a:rPr lang="en-US" sz="1970" spc="10" dirty="0" smtClean="0">
                <a:solidFill>
                  <a:srgbClr val="FFFFFF"/>
                </a:solidFill>
                <a:latin typeface="Arial"/>
                <a:cs typeface="Arial"/>
              </a:rPr>
              <a:t> &amp; Cons of Using E-Payment System </a:t>
            </a:r>
            <a:endParaRPr lang="en-US" sz="1900" dirty="0">
              <a:latin typeface="Arial"/>
              <a:cs typeface="Arial"/>
            </a:endParaRPr>
          </a:p>
        </p:txBody>
      </p:sp>
      <p:sp>
        <p:nvSpPr>
          <p:cNvPr id="19" name="object 19"/>
          <p:cNvSpPr/>
          <p:nvPr/>
        </p:nvSpPr>
        <p:spPr>
          <a:xfrm>
            <a:off x="914400" y="4536630"/>
            <a:ext cx="7772400" cy="503999"/>
          </a:xfrm>
          <a:custGeom>
            <a:avLst/>
            <a:gdLst/>
            <a:ahLst/>
            <a:cxnLst/>
            <a:rect l="l" t="t" r="r" b="b"/>
            <a:pathLst>
              <a:path w="7772400" h="503999">
                <a:moveTo>
                  <a:pt x="0" y="504000"/>
                </a:moveTo>
                <a:lnTo>
                  <a:pt x="0" y="0"/>
                </a:lnTo>
                <a:lnTo>
                  <a:pt x="7772400" y="0"/>
                </a:lnTo>
                <a:lnTo>
                  <a:pt x="7772400" y="504000"/>
                </a:lnTo>
                <a:lnTo>
                  <a:pt x="0" y="504000"/>
                </a:lnTo>
                <a:close/>
              </a:path>
            </a:pathLst>
          </a:custGeom>
          <a:solidFill>
            <a:srgbClr val="FFFFFF">
              <a:alpha val="90196"/>
            </a:srgbClr>
          </a:solidFill>
        </p:spPr>
        <p:txBody>
          <a:bodyPr wrap="square" lIns="0" tIns="0" rIns="0" bIns="0" rtlCol="0">
            <a:noAutofit/>
          </a:bodyPr>
          <a:lstStyle/>
          <a:p>
            <a:endParaRPr/>
          </a:p>
        </p:txBody>
      </p:sp>
      <p:sp>
        <p:nvSpPr>
          <p:cNvPr id="20" name="object 20"/>
          <p:cNvSpPr/>
          <p:nvPr/>
        </p:nvSpPr>
        <p:spPr>
          <a:xfrm>
            <a:off x="908050" y="4530280"/>
            <a:ext cx="7785100" cy="516699"/>
          </a:xfrm>
          <a:custGeom>
            <a:avLst/>
            <a:gdLst/>
            <a:ahLst/>
            <a:cxnLst/>
            <a:rect l="l" t="t" r="r" b="b"/>
            <a:pathLst>
              <a:path w="7785100" h="516699">
                <a:moveTo>
                  <a:pt x="6350" y="510350"/>
                </a:moveTo>
                <a:lnTo>
                  <a:pt x="6350" y="6350"/>
                </a:lnTo>
                <a:lnTo>
                  <a:pt x="7778750" y="6350"/>
                </a:lnTo>
                <a:lnTo>
                  <a:pt x="7778750" y="510350"/>
                </a:lnTo>
                <a:lnTo>
                  <a:pt x="6350" y="510350"/>
                </a:lnTo>
                <a:close/>
              </a:path>
            </a:pathLst>
          </a:custGeom>
          <a:ln w="12700">
            <a:solidFill>
              <a:srgbClr val="D34817"/>
            </a:solidFill>
          </a:ln>
        </p:spPr>
        <p:txBody>
          <a:bodyPr wrap="square" lIns="0" tIns="0" rIns="0" bIns="0" rtlCol="0">
            <a:noAutofit/>
          </a:bodyPr>
          <a:lstStyle/>
          <a:p>
            <a:endParaRPr/>
          </a:p>
        </p:txBody>
      </p:sp>
      <p:pic>
        <p:nvPicPr>
          <p:cNvPr id="36" name="Image"/>
          <p:cNvPicPr>
            <a:picLocks noChangeAspect="1"/>
          </p:cNvPicPr>
          <p:nvPr/>
        </p:nvPicPr>
        <p:blipFill>
          <a:blip r:embed="rId9">
            <a:extLst>
              <a:ext uri="{28A0092B-C50C-407E-A947-70E740481C1C}">
                <a14:useLocalDpi xmlns:a14="http://schemas.microsoft.com/office/drawing/2010/main" xmlns="" val="0"/>
              </a:ext>
            </a:extLst>
          </a:blip>
          <a:stretch>
            <a:fillRect/>
          </a:stretch>
        </p:blipFill>
        <p:spPr>
          <a:xfrm>
            <a:off x="1245108" y="4207764"/>
            <a:ext cx="5556504" cy="708660"/>
          </a:xfrm>
          <a:prstGeom prst="rect">
            <a:avLst/>
          </a:prstGeom>
        </p:spPr>
      </p:pic>
      <p:pic>
        <p:nvPicPr>
          <p:cNvPr id="37" name="Image"/>
          <p:cNvPicPr>
            <a:picLocks noChangeAspect="1"/>
          </p:cNvPicPr>
          <p:nvPr/>
        </p:nvPicPr>
        <p:blipFill>
          <a:blip r:embed="rId10">
            <a:extLst>
              <a:ext uri="{28A0092B-C50C-407E-A947-70E740481C1C}">
                <a14:useLocalDpi xmlns:a14="http://schemas.microsoft.com/office/drawing/2010/main" xmlns="" val="0"/>
              </a:ext>
            </a:extLst>
          </a:blip>
          <a:stretch>
            <a:fillRect/>
          </a:stretch>
        </p:blipFill>
        <p:spPr>
          <a:xfrm>
            <a:off x="1351788" y="4290060"/>
            <a:ext cx="4195572" cy="443484"/>
          </a:xfrm>
          <a:prstGeom prst="rect">
            <a:avLst/>
          </a:prstGeom>
        </p:spPr>
      </p:pic>
      <p:sp>
        <p:nvSpPr>
          <p:cNvPr id="21" name="object 21"/>
          <p:cNvSpPr/>
          <p:nvPr/>
        </p:nvSpPr>
        <p:spPr>
          <a:xfrm>
            <a:off x="1303020" y="4241419"/>
            <a:ext cx="5440680" cy="590423"/>
          </a:xfrm>
          <a:custGeom>
            <a:avLst/>
            <a:gdLst/>
            <a:ahLst/>
            <a:cxnLst/>
            <a:rect l="l" t="t" r="r" b="b"/>
            <a:pathLst>
              <a:path w="5440680" h="590423">
                <a:moveTo>
                  <a:pt x="0" y="98425"/>
                </a:moveTo>
                <a:cubicBezTo>
                  <a:pt x="0" y="44069"/>
                  <a:pt x="44069" y="0"/>
                  <a:pt x="98425" y="0"/>
                </a:cubicBezTo>
                <a:cubicBezTo>
                  <a:pt x="98425" y="0"/>
                  <a:pt x="98425" y="0"/>
                  <a:pt x="98425" y="0"/>
                </a:cubicBezTo>
                <a:lnTo>
                  <a:pt x="98425" y="0"/>
                </a:lnTo>
                <a:lnTo>
                  <a:pt x="5342255" y="0"/>
                </a:lnTo>
                <a:lnTo>
                  <a:pt x="5342255" y="0"/>
                </a:lnTo>
                <a:cubicBezTo>
                  <a:pt x="5396611" y="0"/>
                  <a:pt x="5440680" y="44069"/>
                  <a:pt x="5440680" y="98425"/>
                </a:cubicBezTo>
                <a:cubicBezTo>
                  <a:pt x="5440680" y="98425"/>
                  <a:pt x="5440680" y="98425"/>
                  <a:pt x="5440680" y="98425"/>
                </a:cubicBezTo>
                <a:lnTo>
                  <a:pt x="5440680" y="98425"/>
                </a:lnTo>
                <a:lnTo>
                  <a:pt x="5440680" y="491998"/>
                </a:lnTo>
                <a:lnTo>
                  <a:pt x="5440680" y="491998"/>
                </a:lnTo>
                <a:cubicBezTo>
                  <a:pt x="5440680" y="546354"/>
                  <a:pt x="5396611" y="590423"/>
                  <a:pt x="5342255" y="590423"/>
                </a:cubicBezTo>
                <a:cubicBezTo>
                  <a:pt x="5342255" y="590423"/>
                  <a:pt x="5342255" y="590423"/>
                  <a:pt x="5342255" y="590423"/>
                </a:cubicBezTo>
                <a:lnTo>
                  <a:pt x="5342255" y="590423"/>
                </a:lnTo>
                <a:lnTo>
                  <a:pt x="98425" y="590423"/>
                </a:lnTo>
                <a:lnTo>
                  <a:pt x="98425" y="590423"/>
                </a:lnTo>
                <a:cubicBezTo>
                  <a:pt x="44069" y="590423"/>
                  <a:pt x="0" y="546354"/>
                  <a:pt x="0" y="491998"/>
                </a:cubicBezTo>
                <a:cubicBezTo>
                  <a:pt x="0" y="491998"/>
                  <a:pt x="0" y="491998"/>
                  <a:pt x="0" y="491998"/>
                </a:cubicBezTo>
                <a:close/>
              </a:path>
            </a:pathLst>
          </a:custGeom>
          <a:solidFill>
            <a:srgbClr val="D34817"/>
          </a:solidFill>
        </p:spPr>
        <p:txBody>
          <a:bodyPr wrap="square" lIns="0" tIns="0" rIns="0" bIns="0" rtlCol="0">
            <a:noAutofit/>
          </a:bodyPr>
          <a:lstStyle/>
          <a:p>
            <a:endParaRPr/>
          </a:p>
        </p:txBody>
      </p:sp>
      <p:sp>
        <p:nvSpPr>
          <p:cNvPr id="22" name="object 22"/>
          <p:cNvSpPr/>
          <p:nvPr/>
        </p:nvSpPr>
        <p:spPr>
          <a:xfrm>
            <a:off x="1283970" y="4222369"/>
            <a:ext cx="5478780" cy="628523"/>
          </a:xfrm>
          <a:custGeom>
            <a:avLst/>
            <a:gdLst/>
            <a:ahLst/>
            <a:cxnLst/>
            <a:rect l="l" t="t" r="r" b="b"/>
            <a:pathLst>
              <a:path w="5478780" h="628523">
                <a:moveTo>
                  <a:pt x="19050" y="117475"/>
                </a:moveTo>
                <a:cubicBezTo>
                  <a:pt x="19050" y="63119"/>
                  <a:pt x="63119" y="19050"/>
                  <a:pt x="117475" y="19050"/>
                </a:cubicBezTo>
                <a:cubicBezTo>
                  <a:pt x="117475" y="19050"/>
                  <a:pt x="117475" y="19050"/>
                  <a:pt x="117475" y="19050"/>
                </a:cubicBezTo>
                <a:lnTo>
                  <a:pt x="117475" y="19050"/>
                </a:lnTo>
                <a:lnTo>
                  <a:pt x="5361305" y="19050"/>
                </a:lnTo>
                <a:lnTo>
                  <a:pt x="5361305" y="19050"/>
                </a:lnTo>
                <a:cubicBezTo>
                  <a:pt x="5415661" y="19050"/>
                  <a:pt x="5459730" y="63119"/>
                  <a:pt x="5459730" y="117475"/>
                </a:cubicBezTo>
                <a:cubicBezTo>
                  <a:pt x="5459730" y="117475"/>
                  <a:pt x="5459730" y="117475"/>
                  <a:pt x="5459730" y="117475"/>
                </a:cubicBezTo>
                <a:lnTo>
                  <a:pt x="5459730" y="117475"/>
                </a:lnTo>
                <a:lnTo>
                  <a:pt x="5459730" y="511048"/>
                </a:lnTo>
                <a:lnTo>
                  <a:pt x="5459730" y="511048"/>
                </a:lnTo>
                <a:cubicBezTo>
                  <a:pt x="5459730" y="565404"/>
                  <a:pt x="5415661" y="609473"/>
                  <a:pt x="5361305" y="609473"/>
                </a:cubicBezTo>
                <a:cubicBezTo>
                  <a:pt x="5361305" y="609473"/>
                  <a:pt x="5361305" y="609473"/>
                  <a:pt x="5361305" y="609473"/>
                </a:cubicBezTo>
                <a:lnTo>
                  <a:pt x="5361305" y="609473"/>
                </a:lnTo>
                <a:lnTo>
                  <a:pt x="117475" y="609473"/>
                </a:lnTo>
                <a:lnTo>
                  <a:pt x="117475" y="609473"/>
                </a:lnTo>
                <a:cubicBezTo>
                  <a:pt x="63119" y="609473"/>
                  <a:pt x="19050" y="565404"/>
                  <a:pt x="19050" y="511048"/>
                </a:cubicBezTo>
                <a:cubicBezTo>
                  <a:pt x="19050" y="511048"/>
                  <a:pt x="19050" y="511048"/>
                  <a:pt x="19050" y="511048"/>
                </a:cubicBezTo>
                <a:close/>
              </a:path>
            </a:pathLst>
          </a:custGeom>
          <a:ln w="38100">
            <a:solidFill>
              <a:srgbClr val="FFFFFF"/>
            </a:solidFill>
          </a:ln>
        </p:spPr>
        <p:txBody>
          <a:bodyPr wrap="square" lIns="0" tIns="0" rIns="0" bIns="0" rtlCol="0">
            <a:noAutofit/>
          </a:bodyPr>
          <a:lstStyle/>
          <a:p>
            <a:endParaRPr/>
          </a:p>
        </p:txBody>
      </p:sp>
      <p:sp>
        <p:nvSpPr>
          <p:cNvPr id="38" name="text 1"/>
          <p:cNvSpPr txBox="1"/>
          <p:nvPr/>
        </p:nvSpPr>
        <p:spPr>
          <a:xfrm>
            <a:off x="1537716" y="4384320"/>
            <a:ext cx="3354380" cy="307777"/>
          </a:xfrm>
          <a:prstGeom prst="rect">
            <a:avLst/>
          </a:prstGeom>
        </p:spPr>
        <p:txBody>
          <a:bodyPr vert="horz" wrap="none" lIns="0" tIns="0" rIns="0" bIns="0" rtlCol="0">
            <a:spAutoFit/>
          </a:bodyPr>
          <a:lstStyle/>
          <a:p>
            <a:r>
              <a:rPr lang="en-US" sz="2000" spc="10" dirty="0" smtClean="0">
                <a:solidFill>
                  <a:srgbClr val="FFFFFF"/>
                </a:solidFill>
                <a:latin typeface="Arial"/>
                <a:cs typeface="Arial"/>
              </a:rPr>
              <a:t>Types of electronic payments</a:t>
            </a:r>
            <a:endParaRPr lang="en-US" sz="2000" dirty="0">
              <a:latin typeface="Arial"/>
              <a:cs typeface="Arial"/>
            </a:endParaRPr>
          </a:p>
        </p:txBody>
      </p:sp>
      <p:sp>
        <p:nvSpPr>
          <p:cNvPr id="23" name="object 23"/>
          <p:cNvSpPr/>
          <p:nvPr/>
        </p:nvSpPr>
        <p:spPr>
          <a:xfrm>
            <a:off x="914400" y="5443804"/>
            <a:ext cx="7772400" cy="503999"/>
          </a:xfrm>
          <a:custGeom>
            <a:avLst/>
            <a:gdLst/>
            <a:ahLst/>
            <a:cxnLst/>
            <a:rect l="l" t="t" r="r" b="b"/>
            <a:pathLst>
              <a:path w="7772400" h="503999">
                <a:moveTo>
                  <a:pt x="0" y="503999"/>
                </a:moveTo>
                <a:lnTo>
                  <a:pt x="0" y="0"/>
                </a:lnTo>
                <a:lnTo>
                  <a:pt x="7772400" y="0"/>
                </a:lnTo>
                <a:lnTo>
                  <a:pt x="7772400" y="503999"/>
                </a:lnTo>
                <a:lnTo>
                  <a:pt x="0" y="503999"/>
                </a:lnTo>
                <a:close/>
              </a:path>
            </a:pathLst>
          </a:custGeom>
          <a:solidFill>
            <a:srgbClr val="FFFFFF">
              <a:alpha val="90196"/>
            </a:srgbClr>
          </a:solidFill>
        </p:spPr>
        <p:txBody>
          <a:bodyPr wrap="square" lIns="0" tIns="0" rIns="0" bIns="0" rtlCol="0">
            <a:noAutofit/>
          </a:bodyPr>
          <a:lstStyle/>
          <a:p>
            <a:endParaRPr/>
          </a:p>
        </p:txBody>
      </p:sp>
      <p:sp>
        <p:nvSpPr>
          <p:cNvPr id="24" name="object 24"/>
          <p:cNvSpPr/>
          <p:nvPr/>
        </p:nvSpPr>
        <p:spPr>
          <a:xfrm>
            <a:off x="908050" y="5437454"/>
            <a:ext cx="7785100" cy="516699"/>
          </a:xfrm>
          <a:custGeom>
            <a:avLst/>
            <a:gdLst/>
            <a:ahLst/>
            <a:cxnLst/>
            <a:rect l="l" t="t" r="r" b="b"/>
            <a:pathLst>
              <a:path w="7785100" h="516699">
                <a:moveTo>
                  <a:pt x="6350" y="510349"/>
                </a:moveTo>
                <a:lnTo>
                  <a:pt x="6350" y="6350"/>
                </a:lnTo>
                <a:lnTo>
                  <a:pt x="7778750" y="6350"/>
                </a:lnTo>
                <a:lnTo>
                  <a:pt x="7778750" y="510349"/>
                </a:lnTo>
                <a:lnTo>
                  <a:pt x="6350" y="510349"/>
                </a:lnTo>
                <a:close/>
              </a:path>
            </a:pathLst>
          </a:custGeom>
          <a:ln w="12700">
            <a:solidFill>
              <a:srgbClr val="D34817"/>
            </a:solidFill>
          </a:ln>
        </p:spPr>
        <p:txBody>
          <a:bodyPr wrap="square" lIns="0" tIns="0" rIns="0" bIns="0" rtlCol="0">
            <a:noAutofit/>
          </a:bodyPr>
          <a:lstStyle/>
          <a:p>
            <a:endParaRPr/>
          </a:p>
        </p:txBody>
      </p:sp>
      <p:pic>
        <p:nvPicPr>
          <p:cNvPr id="39" name="Image"/>
          <p:cNvPicPr>
            <a:picLocks noChangeAspect="1"/>
          </p:cNvPicPr>
          <p:nvPr/>
        </p:nvPicPr>
        <p:blipFill>
          <a:blip r:embed="rId11">
            <a:extLst>
              <a:ext uri="{28A0092B-C50C-407E-A947-70E740481C1C}">
                <a14:useLocalDpi xmlns:a14="http://schemas.microsoft.com/office/drawing/2010/main" xmlns="" val="0"/>
              </a:ext>
            </a:extLst>
          </a:blip>
          <a:stretch>
            <a:fillRect/>
          </a:stretch>
        </p:blipFill>
        <p:spPr>
          <a:xfrm>
            <a:off x="1245108" y="5116068"/>
            <a:ext cx="5556504" cy="707136"/>
          </a:xfrm>
          <a:prstGeom prst="rect">
            <a:avLst/>
          </a:prstGeom>
        </p:spPr>
      </p:pic>
      <p:pic>
        <p:nvPicPr>
          <p:cNvPr id="40" name="Image"/>
          <p:cNvPicPr>
            <a:picLocks noChangeAspect="1"/>
          </p:cNvPicPr>
          <p:nvPr/>
        </p:nvPicPr>
        <p:blipFill>
          <a:blip r:embed="rId12">
            <a:extLst>
              <a:ext uri="{28A0092B-C50C-407E-A947-70E740481C1C}">
                <a14:useLocalDpi xmlns:a14="http://schemas.microsoft.com/office/drawing/2010/main" xmlns="" val="0"/>
              </a:ext>
            </a:extLst>
          </a:blip>
          <a:stretch>
            <a:fillRect/>
          </a:stretch>
        </p:blipFill>
        <p:spPr>
          <a:xfrm>
            <a:off x="1351788" y="5196840"/>
            <a:ext cx="3066288" cy="443484"/>
          </a:xfrm>
          <a:prstGeom prst="rect">
            <a:avLst/>
          </a:prstGeom>
        </p:spPr>
      </p:pic>
      <p:sp>
        <p:nvSpPr>
          <p:cNvPr id="25" name="object 25"/>
          <p:cNvSpPr/>
          <p:nvPr/>
        </p:nvSpPr>
        <p:spPr>
          <a:xfrm>
            <a:off x="1303020" y="5148580"/>
            <a:ext cx="5440680" cy="590423"/>
          </a:xfrm>
          <a:custGeom>
            <a:avLst/>
            <a:gdLst/>
            <a:ahLst/>
            <a:cxnLst/>
            <a:rect l="l" t="t" r="r" b="b"/>
            <a:pathLst>
              <a:path w="5440680" h="590423">
                <a:moveTo>
                  <a:pt x="0" y="98425"/>
                </a:moveTo>
                <a:cubicBezTo>
                  <a:pt x="0" y="44069"/>
                  <a:pt x="44069" y="0"/>
                  <a:pt x="98425" y="0"/>
                </a:cubicBezTo>
                <a:cubicBezTo>
                  <a:pt x="98425" y="0"/>
                  <a:pt x="98425" y="0"/>
                  <a:pt x="98425" y="0"/>
                </a:cubicBezTo>
                <a:lnTo>
                  <a:pt x="98425" y="0"/>
                </a:lnTo>
                <a:lnTo>
                  <a:pt x="5342255" y="0"/>
                </a:lnTo>
                <a:lnTo>
                  <a:pt x="5342255" y="0"/>
                </a:lnTo>
                <a:cubicBezTo>
                  <a:pt x="5396611" y="0"/>
                  <a:pt x="5440680" y="44069"/>
                  <a:pt x="5440680" y="98425"/>
                </a:cubicBezTo>
                <a:cubicBezTo>
                  <a:pt x="5440680" y="98425"/>
                  <a:pt x="5440680" y="98425"/>
                  <a:pt x="5440680" y="98425"/>
                </a:cubicBezTo>
                <a:lnTo>
                  <a:pt x="5440680" y="98425"/>
                </a:lnTo>
                <a:lnTo>
                  <a:pt x="5440680" y="492023"/>
                </a:lnTo>
                <a:lnTo>
                  <a:pt x="5440680" y="492023"/>
                </a:lnTo>
                <a:cubicBezTo>
                  <a:pt x="5440680" y="546366"/>
                  <a:pt x="5396611" y="590423"/>
                  <a:pt x="5342255" y="590423"/>
                </a:cubicBezTo>
                <a:cubicBezTo>
                  <a:pt x="5342255" y="590423"/>
                  <a:pt x="5342255" y="590423"/>
                  <a:pt x="5342255" y="590423"/>
                </a:cubicBezTo>
                <a:lnTo>
                  <a:pt x="5342255" y="590423"/>
                </a:lnTo>
                <a:lnTo>
                  <a:pt x="98425" y="590423"/>
                </a:lnTo>
                <a:lnTo>
                  <a:pt x="98425" y="590423"/>
                </a:lnTo>
                <a:cubicBezTo>
                  <a:pt x="44069" y="590423"/>
                  <a:pt x="0" y="546366"/>
                  <a:pt x="0" y="492023"/>
                </a:cubicBezTo>
                <a:cubicBezTo>
                  <a:pt x="0" y="492023"/>
                  <a:pt x="0" y="492023"/>
                  <a:pt x="0" y="492023"/>
                </a:cubicBezTo>
                <a:close/>
              </a:path>
            </a:pathLst>
          </a:custGeom>
          <a:solidFill>
            <a:srgbClr val="D34817"/>
          </a:solidFill>
        </p:spPr>
        <p:txBody>
          <a:bodyPr wrap="square" lIns="0" tIns="0" rIns="0" bIns="0" rtlCol="0">
            <a:noAutofit/>
          </a:bodyPr>
          <a:lstStyle/>
          <a:p>
            <a:endParaRPr/>
          </a:p>
        </p:txBody>
      </p:sp>
      <p:sp>
        <p:nvSpPr>
          <p:cNvPr id="26" name="object 26"/>
          <p:cNvSpPr/>
          <p:nvPr/>
        </p:nvSpPr>
        <p:spPr>
          <a:xfrm>
            <a:off x="1283970" y="5129530"/>
            <a:ext cx="5478780" cy="628523"/>
          </a:xfrm>
          <a:custGeom>
            <a:avLst/>
            <a:gdLst/>
            <a:ahLst/>
            <a:cxnLst/>
            <a:rect l="l" t="t" r="r" b="b"/>
            <a:pathLst>
              <a:path w="5478780" h="628523">
                <a:moveTo>
                  <a:pt x="19050" y="117475"/>
                </a:moveTo>
                <a:cubicBezTo>
                  <a:pt x="19050" y="63119"/>
                  <a:pt x="63119" y="19050"/>
                  <a:pt x="117475" y="19050"/>
                </a:cubicBezTo>
                <a:cubicBezTo>
                  <a:pt x="117475" y="19050"/>
                  <a:pt x="117475" y="19050"/>
                  <a:pt x="117475" y="19050"/>
                </a:cubicBezTo>
                <a:lnTo>
                  <a:pt x="117475" y="19050"/>
                </a:lnTo>
                <a:lnTo>
                  <a:pt x="5361305" y="19050"/>
                </a:lnTo>
                <a:lnTo>
                  <a:pt x="5361305" y="19050"/>
                </a:lnTo>
                <a:cubicBezTo>
                  <a:pt x="5415661" y="19050"/>
                  <a:pt x="5459730" y="63119"/>
                  <a:pt x="5459730" y="117475"/>
                </a:cubicBezTo>
                <a:cubicBezTo>
                  <a:pt x="5459730" y="117475"/>
                  <a:pt x="5459730" y="117475"/>
                  <a:pt x="5459730" y="117475"/>
                </a:cubicBezTo>
                <a:lnTo>
                  <a:pt x="5459730" y="117475"/>
                </a:lnTo>
                <a:lnTo>
                  <a:pt x="5459730" y="511073"/>
                </a:lnTo>
                <a:lnTo>
                  <a:pt x="5459730" y="511073"/>
                </a:lnTo>
                <a:cubicBezTo>
                  <a:pt x="5459730" y="565416"/>
                  <a:pt x="5415661" y="609473"/>
                  <a:pt x="5361305" y="609473"/>
                </a:cubicBezTo>
                <a:cubicBezTo>
                  <a:pt x="5361305" y="609473"/>
                  <a:pt x="5361305" y="609473"/>
                  <a:pt x="5361305" y="609473"/>
                </a:cubicBezTo>
                <a:lnTo>
                  <a:pt x="5361305" y="609473"/>
                </a:lnTo>
                <a:lnTo>
                  <a:pt x="117475" y="609473"/>
                </a:lnTo>
                <a:lnTo>
                  <a:pt x="117475" y="609473"/>
                </a:lnTo>
                <a:cubicBezTo>
                  <a:pt x="63119" y="609473"/>
                  <a:pt x="19050" y="565416"/>
                  <a:pt x="19050" y="511073"/>
                </a:cubicBezTo>
                <a:cubicBezTo>
                  <a:pt x="19050" y="511073"/>
                  <a:pt x="19050" y="511073"/>
                  <a:pt x="19050" y="511073"/>
                </a:cubicBezTo>
                <a:close/>
              </a:path>
            </a:pathLst>
          </a:custGeom>
          <a:ln w="38100">
            <a:solidFill>
              <a:srgbClr val="FFFFFF"/>
            </a:solidFill>
          </a:ln>
        </p:spPr>
        <p:txBody>
          <a:bodyPr wrap="square" lIns="0" tIns="0" rIns="0" bIns="0" rtlCol="0">
            <a:noAutofit/>
          </a:bodyPr>
          <a:lstStyle/>
          <a:p>
            <a:endParaRPr/>
          </a:p>
        </p:txBody>
      </p:sp>
      <p:sp>
        <p:nvSpPr>
          <p:cNvPr id="41" name="text 1"/>
          <p:cNvSpPr txBox="1"/>
          <p:nvPr/>
        </p:nvSpPr>
        <p:spPr>
          <a:xfrm>
            <a:off x="1537716" y="5291735"/>
            <a:ext cx="2765738" cy="284371"/>
          </a:xfrm>
          <a:prstGeom prst="rect">
            <a:avLst/>
          </a:prstGeom>
        </p:spPr>
        <p:txBody>
          <a:bodyPr vert="horz" wrap="none" lIns="0" tIns="0" rIns="0" bIns="0" rtlCol="0">
            <a:spAutoFit/>
          </a:bodyPr>
          <a:lstStyle/>
          <a:p>
            <a:pPr marL="0">
              <a:lnSpc>
                <a:spcPct val="100000"/>
              </a:lnSpc>
            </a:pPr>
            <a:r>
              <a:rPr sz="1970" spc="10" dirty="0">
                <a:solidFill>
                  <a:srgbClr val="FFFFFF"/>
                </a:solidFill>
                <a:latin typeface="Arial"/>
                <a:cs typeface="Arial"/>
              </a:rPr>
              <a:t>How to Select best EPS</a:t>
            </a:r>
            <a:endParaRPr sz="1900">
              <a:latin typeface="Arial"/>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19"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7" name="object 27"/>
          <p:cNvSpPr/>
          <p:nvPr/>
        </p:nvSpPr>
        <p:spPr>
          <a:xfrm>
            <a:off x="0" y="0"/>
            <a:ext cx="9013317" cy="6693440"/>
          </a:xfrm>
          <a:custGeom>
            <a:avLst/>
            <a:gdLst/>
            <a:ahLst/>
            <a:cxnLst/>
            <a:rect l="l" t="t" r="r" b="b"/>
            <a:pathLst>
              <a:path w="9013317" h="6693440">
                <a:moveTo>
                  <a:pt x="0" y="329946"/>
                </a:moveTo>
                <a:cubicBezTo>
                  <a:pt x="0" y="147701"/>
                  <a:pt x="147713" y="0"/>
                  <a:pt x="329920" y="0"/>
                </a:cubicBezTo>
                <a:cubicBezTo>
                  <a:pt x="329920" y="0"/>
                  <a:pt x="329920" y="0"/>
                  <a:pt x="329920" y="0"/>
                </a:cubicBezTo>
                <a:lnTo>
                  <a:pt x="329920" y="0"/>
                </a:lnTo>
                <a:lnTo>
                  <a:pt x="8683498" y="0"/>
                </a:lnTo>
                <a:lnTo>
                  <a:pt x="8683498" y="0"/>
                </a:lnTo>
                <a:cubicBezTo>
                  <a:pt x="8865616" y="0"/>
                  <a:pt x="9013317" y="147701"/>
                  <a:pt x="9013317" y="329946"/>
                </a:cubicBezTo>
                <a:cubicBezTo>
                  <a:pt x="9013317" y="329946"/>
                  <a:pt x="9013317" y="329946"/>
                  <a:pt x="9013317" y="329946"/>
                </a:cubicBezTo>
                <a:lnTo>
                  <a:pt x="9013317" y="329946"/>
                </a:lnTo>
                <a:lnTo>
                  <a:pt x="9013317" y="6363525"/>
                </a:lnTo>
                <a:lnTo>
                  <a:pt x="9013317" y="6363525"/>
                </a:lnTo>
                <a:cubicBezTo>
                  <a:pt x="9013317" y="6545732"/>
                  <a:pt x="8865616" y="6693438"/>
                  <a:pt x="8683498" y="6693438"/>
                </a:cubicBezTo>
                <a:cubicBezTo>
                  <a:pt x="8683498" y="6693438"/>
                  <a:pt x="8683498" y="6693438"/>
                  <a:pt x="8683498" y="6693438"/>
                </a:cubicBezTo>
                <a:lnTo>
                  <a:pt x="8683498" y="6693440"/>
                </a:lnTo>
                <a:lnTo>
                  <a:pt x="329920" y="6693440"/>
                </a:lnTo>
                <a:lnTo>
                  <a:pt x="329920" y="6693438"/>
                </a:lnTo>
                <a:cubicBezTo>
                  <a:pt x="147713" y="6693438"/>
                  <a:pt x="0" y="6545732"/>
                  <a:pt x="0" y="6363525"/>
                </a:cubicBezTo>
                <a:cubicBezTo>
                  <a:pt x="0" y="6363525"/>
                  <a:pt x="0" y="6363525"/>
                  <a:pt x="0" y="6363525"/>
                </a:cubicBezTo>
                <a:close/>
              </a:path>
            </a:pathLst>
          </a:custGeom>
          <a:solidFill>
            <a:srgbClr val="FFFFFF"/>
          </a:solidFill>
        </p:spPr>
        <p:txBody>
          <a:bodyPr wrap="square" lIns="0" tIns="0" rIns="0" bIns="0" rtlCol="0">
            <a:noAutofit/>
          </a:bodyPr>
          <a:lstStyle/>
          <a:p>
            <a:endParaRPr/>
          </a:p>
        </p:txBody>
      </p:sp>
      <p:sp>
        <p:nvSpPr>
          <p:cNvPr id="28" name="object 28"/>
          <p:cNvSpPr/>
          <p:nvPr/>
        </p:nvSpPr>
        <p:spPr>
          <a:xfrm>
            <a:off x="57658" y="63373"/>
            <a:ext cx="9026017" cy="6706140"/>
          </a:xfrm>
          <a:custGeom>
            <a:avLst/>
            <a:gdLst/>
            <a:ahLst/>
            <a:cxnLst/>
            <a:rect l="l" t="t" r="r" b="b"/>
            <a:pathLst>
              <a:path w="9026017" h="6706140">
                <a:moveTo>
                  <a:pt x="6350" y="336296"/>
                </a:moveTo>
                <a:cubicBezTo>
                  <a:pt x="6350" y="154051"/>
                  <a:pt x="154063" y="6350"/>
                  <a:pt x="336270" y="6350"/>
                </a:cubicBezTo>
                <a:cubicBezTo>
                  <a:pt x="336270" y="6350"/>
                  <a:pt x="336270" y="6350"/>
                  <a:pt x="336270" y="6350"/>
                </a:cubicBezTo>
                <a:lnTo>
                  <a:pt x="336270" y="6350"/>
                </a:lnTo>
                <a:lnTo>
                  <a:pt x="8689848" y="6350"/>
                </a:lnTo>
                <a:lnTo>
                  <a:pt x="8689848" y="6350"/>
                </a:lnTo>
                <a:cubicBezTo>
                  <a:pt x="8871966" y="6350"/>
                  <a:pt x="9019667" y="154051"/>
                  <a:pt x="9019667" y="336296"/>
                </a:cubicBezTo>
                <a:cubicBezTo>
                  <a:pt x="9019667" y="336296"/>
                  <a:pt x="9019667" y="336296"/>
                  <a:pt x="9019667" y="336296"/>
                </a:cubicBezTo>
                <a:lnTo>
                  <a:pt x="9019667" y="336296"/>
                </a:lnTo>
                <a:lnTo>
                  <a:pt x="9019667" y="6369875"/>
                </a:lnTo>
                <a:lnTo>
                  <a:pt x="9019667" y="6369875"/>
                </a:lnTo>
                <a:cubicBezTo>
                  <a:pt x="9019667" y="6552082"/>
                  <a:pt x="8871966" y="6699788"/>
                  <a:pt x="8689848" y="6699788"/>
                </a:cubicBezTo>
                <a:cubicBezTo>
                  <a:pt x="8689848" y="6699788"/>
                  <a:pt x="8689848" y="6699788"/>
                  <a:pt x="8689848" y="6699788"/>
                </a:cubicBezTo>
                <a:lnTo>
                  <a:pt x="8689848" y="6699790"/>
                </a:lnTo>
                <a:lnTo>
                  <a:pt x="336270" y="6699790"/>
                </a:lnTo>
                <a:lnTo>
                  <a:pt x="336270" y="6699788"/>
                </a:lnTo>
                <a:cubicBezTo>
                  <a:pt x="154063" y="6699788"/>
                  <a:pt x="6350" y="6552082"/>
                  <a:pt x="6350" y="6369875"/>
                </a:cubicBezTo>
                <a:cubicBezTo>
                  <a:pt x="6350" y="6369875"/>
                  <a:pt x="6350" y="6369875"/>
                  <a:pt x="6350" y="6369875"/>
                </a:cubicBezTo>
                <a:close/>
              </a:path>
            </a:pathLst>
          </a:custGeom>
          <a:ln w="12700">
            <a:solidFill>
              <a:srgbClr val="000000"/>
            </a:solidFill>
          </a:ln>
        </p:spPr>
        <p:txBody>
          <a:bodyPr wrap="square" lIns="0" tIns="0" rIns="0" bIns="0" rtlCol="0">
            <a:noAutofit/>
          </a:bodyPr>
          <a:lstStyle/>
          <a:p>
            <a:endParaRPr/>
          </a:p>
        </p:txBody>
      </p:sp>
      <p:sp>
        <p:nvSpPr>
          <p:cNvPr id="2" name="text 1"/>
          <p:cNvSpPr txBox="1"/>
          <p:nvPr/>
        </p:nvSpPr>
        <p:spPr>
          <a:xfrm>
            <a:off x="1006144" y="141430"/>
            <a:ext cx="7756856" cy="1231106"/>
          </a:xfrm>
          <a:prstGeom prst="rect">
            <a:avLst/>
          </a:prstGeom>
        </p:spPr>
        <p:txBody>
          <a:bodyPr vert="horz" wrap="square" lIns="0" tIns="0" rIns="0" bIns="0" rtlCol="0">
            <a:spAutoFit/>
          </a:bodyPr>
          <a:lstStyle/>
          <a:p>
            <a:pPr algn="just" fontAlgn="base"/>
            <a:r>
              <a:rPr lang="en-US" sz="4000" dirty="0" smtClean="0"/>
              <a:t>Electronic Payment Systems (EPS)</a:t>
            </a:r>
            <a:r>
              <a:rPr lang="en-US" sz="4000" b="1" dirty="0" smtClean="0"/>
              <a:t> </a:t>
            </a:r>
          </a:p>
          <a:p>
            <a:pPr algn="just" fontAlgn="base"/>
            <a:r>
              <a:rPr lang="en-US" sz="4000" dirty="0" smtClean="0"/>
              <a:t> </a:t>
            </a:r>
            <a:endParaRPr lang="en-US" sz="4000" b="1" dirty="0" smtClean="0"/>
          </a:p>
        </p:txBody>
      </p:sp>
      <p:sp>
        <p:nvSpPr>
          <p:cNvPr id="3" name="text 1"/>
          <p:cNvSpPr txBox="1"/>
          <p:nvPr/>
        </p:nvSpPr>
        <p:spPr>
          <a:xfrm>
            <a:off x="228600" y="1143000"/>
            <a:ext cx="8763000" cy="4801314"/>
          </a:xfrm>
          <a:prstGeom prst="rect">
            <a:avLst/>
          </a:prstGeom>
        </p:spPr>
        <p:txBody>
          <a:bodyPr vert="horz" wrap="square" lIns="0" tIns="0" rIns="0" bIns="0" rtlCol="0">
            <a:spAutoFit/>
          </a:bodyPr>
          <a:lstStyle/>
          <a:p>
            <a:pPr algn="just"/>
            <a:endParaRPr lang="en-US" sz="2400" b="1" dirty="0"/>
          </a:p>
          <a:p>
            <a:pPr algn="just"/>
            <a:r>
              <a:rPr lang="en-US" sz="2400" dirty="0" smtClean="0"/>
              <a:t>EPSs </a:t>
            </a:r>
            <a:r>
              <a:rPr lang="en-US" sz="2400" dirty="0"/>
              <a:t>enable a customer to pay for the goods and s</a:t>
            </a:r>
            <a:r>
              <a:rPr lang="en-US" sz="2400" dirty="0" smtClean="0"/>
              <a:t>ervices </a:t>
            </a:r>
            <a:r>
              <a:rPr lang="en-US" sz="2400" dirty="0"/>
              <a:t>online by using integrated hardware and software systems. </a:t>
            </a:r>
            <a:endParaRPr lang="en-US" sz="2400" dirty="0" smtClean="0"/>
          </a:p>
          <a:p>
            <a:pPr algn="just"/>
            <a:r>
              <a:rPr lang="en-US" sz="2400" dirty="0" smtClean="0"/>
              <a:t>An </a:t>
            </a:r>
            <a:r>
              <a:rPr lang="en-US" sz="2400" dirty="0"/>
              <a:t>electronic payment is defined as a payment services that utilize ICT, including cryptography and telecommunications networks EPS increase efficiency, improve security, enhance customer convenience and ease of use</a:t>
            </a:r>
            <a:r>
              <a:rPr lang="en-US" sz="2400" dirty="0" smtClean="0"/>
              <a:t>.</a:t>
            </a:r>
          </a:p>
          <a:p>
            <a:pPr algn="just"/>
            <a:r>
              <a:rPr lang="en-US" sz="2400" b="1" dirty="0"/>
              <a:t>Some Examples Of EPS</a:t>
            </a:r>
            <a:r>
              <a:rPr lang="en-US" sz="2400" dirty="0" smtClean="0"/>
              <a:t>:-</a:t>
            </a:r>
          </a:p>
          <a:p>
            <a:pPr algn="just">
              <a:buFont typeface="Wingdings" pitchFamily="2" charset="2"/>
              <a:buChar char="§"/>
            </a:pPr>
            <a:r>
              <a:rPr lang="en-US" sz="2400" dirty="0" smtClean="0"/>
              <a:t>Online Reservation</a:t>
            </a:r>
          </a:p>
          <a:p>
            <a:pPr algn="just">
              <a:buFont typeface="Wingdings" pitchFamily="2" charset="2"/>
              <a:buChar char="§"/>
            </a:pPr>
            <a:r>
              <a:rPr lang="en-US" sz="2400" dirty="0" smtClean="0"/>
              <a:t>Online </a:t>
            </a:r>
            <a:r>
              <a:rPr lang="en-US" sz="2400" dirty="0"/>
              <a:t>Bill </a:t>
            </a:r>
            <a:r>
              <a:rPr lang="en-US" sz="2400" dirty="0" smtClean="0"/>
              <a:t>Payment</a:t>
            </a:r>
          </a:p>
          <a:p>
            <a:pPr algn="just">
              <a:buFont typeface="Wingdings" pitchFamily="2" charset="2"/>
              <a:buChar char="§"/>
            </a:pPr>
            <a:r>
              <a:rPr lang="en-US" sz="2400" dirty="0" smtClean="0"/>
              <a:t>Online </a:t>
            </a:r>
            <a:r>
              <a:rPr lang="en-US" sz="2400" dirty="0"/>
              <a:t>Order Placing </a:t>
            </a:r>
          </a:p>
          <a:p>
            <a:pPr algn="just">
              <a:buFont typeface="Wingdings" pitchFamily="2" charset="2"/>
              <a:buChar char="§"/>
            </a:pPr>
            <a:r>
              <a:rPr lang="en-US" sz="2400" dirty="0" smtClean="0"/>
              <a:t>Online </a:t>
            </a:r>
            <a:r>
              <a:rPr lang="en-US" sz="2400" dirty="0"/>
              <a:t>Ticket </a:t>
            </a:r>
            <a:r>
              <a:rPr lang="en-US" sz="2400" dirty="0" smtClean="0"/>
              <a:t>Booking</a:t>
            </a:r>
          </a:p>
          <a:p>
            <a:pPr algn="just"/>
            <a:endParaRPr lang="en-US"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19"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7" name="object 27"/>
          <p:cNvSpPr/>
          <p:nvPr/>
        </p:nvSpPr>
        <p:spPr>
          <a:xfrm>
            <a:off x="64008" y="69723"/>
            <a:ext cx="9013317" cy="6693440"/>
          </a:xfrm>
          <a:custGeom>
            <a:avLst/>
            <a:gdLst/>
            <a:ahLst/>
            <a:cxnLst/>
            <a:rect l="l" t="t" r="r" b="b"/>
            <a:pathLst>
              <a:path w="9013317" h="6693440">
                <a:moveTo>
                  <a:pt x="0" y="329946"/>
                </a:moveTo>
                <a:cubicBezTo>
                  <a:pt x="0" y="147701"/>
                  <a:pt x="147713" y="0"/>
                  <a:pt x="329920" y="0"/>
                </a:cubicBezTo>
                <a:cubicBezTo>
                  <a:pt x="329920" y="0"/>
                  <a:pt x="329920" y="0"/>
                  <a:pt x="329920" y="0"/>
                </a:cubicBezTo>
                <a:lnTo>
                  <a:pt x="329920" y="0"/>
                </a:lnTo>
                <a:lnTo>
                  <a:pt x="8683498" y="0"/>
                </a:lnTo>
                <a:lnTo>
                  <a:pt x="8683498" y="0"/>
                </a:lnTo>
                <a:cubicBezTo>
                  <a:pt x="8865616" y="0"/>
                  <a:pt x="9013317" y="147701"/>
                  <a:pt x="9013317" y="329946"/>
                </a:cubicBezTo>
                <a:cubicBezTo>
                  <a:pt x="9013317" y="329946"/>
                  <a:pt x="9013317" y="329946"/>
                  <a:pt x="9013317" y="329946"/>
                </a:cubicBezTo>
                <a:lnTo>
                  <a:pt x="9013317" y="329946"/>
                </a:lnTo>
                <a:lnTo>
                  <a:pt x="9013317" y="6363525"/>
                </a:lnTo>
                <a:lnTo>
                  <a:pt x="9013317" y="6363525"/>
                </a:lnTo>
                <a:cubicBezTo>
                  <a:pt x="9013317" y="6545732"/>
                  <a:pt x="8865616" y="6693438"/>
                  <a:pt x="8683498" y="6693438"/>
                </a:cubicBezTo>
                <a:cubicBezTo>
                  <a:pt x="8683498" y="6693438"/>
                  <a:pt x="8683498" y="6693438"/>
                  <a:pt x="8683498" y="6693438"/>
                </a:cubicBezTo>
                <a:lnTo>
                  <a:pt x="8683498" y="6693440"/>
                </a:lnTo>
                <a:lnTo>
                  <a:pt x="329920" y="6693440"/>
                </a:lnTo>
                <a:lnTo>
                  <a:pt x="329920" y="6693438"/>
                </a:lnTo>
                <a:cubicBezTo>
                  <a:pt x="147713" y="6693438"/>
                  <a:pt x="0" y="6545732"/>
                  <a:pt x="0" y="6363525"/>
                </a:cubicBezTo>
                <a:cubicBezTo>
                  <a:pt x="0" y="6363525"/>
                  <a:pt x="0" y="6363525"/>
                  <a:pt x="0" y="6363525"/>
                </a:cubicBezTo>
                <a:close/>
              </a:path>
            </a:pathLst>
          </a:custGeom>
          <a:solidFill>
            <a:srgbClr val="FFFFFF"/>
          </a:solidFill>
        </p:spPr>
        <p:txBody>
          <a:bodyPr wrap="square" lIns="0" tIns="0" rIns="0" bIns="0" rtlCol="0">
            <a:noAutofit/>
          </a:bodyPr>
          <a:lstStyle/>
          <a:p>
            <a:endParaRPr/>
          </a:p>
        </p:txBody>
      </p:sp>
      <p:sp>
        <p:nvSpPr>
          <p:cNvPr id="28" name="object 28"/>
          <p:cNvSpPr/>
          <p:nvPr/>
        </p:nvSpPr>
        <p:spPr>
          <a:xfrm>
            <a:off x="57658" y="63373"/>
            <a:ext cx="9026017" cy="6706140"/>
          </a:xfrm>
          <a:custGeom>
            <a:avLst/>
            <a:gdLst/>
            <a:ahLst/>
            <a:cxnLst/>
            <a:rect l="l" t="t" r="r" b="b"/>
            <a:pathLst>
              <a:path w="9026017" h="6706140">
                <a:moveTo>
                  <a:pt x="6350" y="336296"/>
                </a:moveTo>
                <a:cubicBezTo>
                  <a:pt x="6350" y="154051"/>
                  <a:pt x="154063" y="6350"/>
                  <a:pt x="336270" y="6350"/>
                </a:cubicBezTo>
                <a:cubicBezTo>
                  <a:pt x="336270" y="6350"/>
                  <a:pt x="336270" y="6350"/>
                  <a:pt x="336270" y="6350"/>
                </a:cubicBezTo>
                <a:lnTo>
                  <a:pt x="336270" y="6350"/>
                </a:lnTo>
                <a:lnTo>
                  <a:pt x="8689848" y="6350"/>
                </a:lnTo>
                <a:lnTo>
                  <a:pt x="8689848" y="6350"/>
                </a:lnTo>
                <a:cubicBezTo>
                  <a:pt x="8871966" y="6350"/>
                  <a:pt x="9019667" y="154051"/>
                  <a:pt x="9019667" y="336296"/>
                </a:cubicBezTo>
                <a:cubicBezTo>
                  <a:pt x="9019667" y="336296"/>
                  <a:pt x="9019667" y="336296"/>
                  <a:pt x="9019667" y="336296"/>
                </a:cubicBezTo>
                <a:lnTo>
                  <a:pt x="9019667" y="336296"/>
                </a:lnTo>
                <a:lnTo>
                  <a:pt x="9019667" y="6369875"/>
                </a:lnTo>
                <a:lnTo>
                  <a:pt x="9019667" y="6369875"/>
                </a:lnTo>
                <a:cubicBezTo>
                  <a:pt x="9019667" y="6552082"/>
                  <a:pt x="8871966" y="6699788"/>
                  <a:pt x="8689848" y="6699788"/>
                </a:cubicBezTo>
                <a:cubicBezTo>
                  <a:pt x="8689848" y="6699788"/>
                  <a:pt x="8689848" y="6699788"/>
                  <a:pt x="8689848" y="6699788"/>
                </a:cubicBezTo>
                <a:lnTo>
                  <a:pt x="8689848" y="6699790"/>
                </a:lnTo>
                <a:lnTo>
                  <a:pt x="336270" y="6699790"/>
                </a:lnTo>
                <a:lnTo>
                  <a:pt x="336270" y="6699788"/>
                </a:lnTo>
                <a:cubicBezTo>
                  <a:pt x="154063" y="6699788"/>
                  <a:pt x="6350" y="6552082"/>
                  <a:pt x="6350" y="6369875"/>
                </a:cubicBezTo>
                <a:cubicBezTo>
                  <a:pt x="6350" y="6369875"/>
                  <a:pt x="6350" y="6369875"/>
                  <a:pt x="6350" y="6369875"/>
                </a:cubicBezTo>
                <a:close/>
              </a:path>
            </a:pathLst>
          </a:custGeom>
          <a:ln w="12700">
            <a:solidFill>
              <a:srgbClr val="000000"/>
            </a:solidFill>
          </a:ln>
        </p:spPr>
        <p:txBody>
          <a:bodyPr wrap="square" lIns="0" tIns="0" rIns="0" bIns="0" rtlCol="0">
            <a:noAutofit/>
          </a:bodyPr>
          <a:lstStyle/>
          <a:p>
            <a:endParaRPr/>
          </a:p>
        </p:txBody>
      </p:sp>
      <p:sp>
        <p:nvSpPr>
          <p:cNvPr id="2" name="text 1"/>
          <p:cNvSpPr txBox="1"/>
          <p:nvPr/>
        </p:nvSpPr>
        <p:spPr>
          <a:xfrm>
            <a:off x="1006144" y="141430"/>
            <a:ext cx="7756856" cy="615553"/>
          </a:xfrm>
          <a:prstGeom prst="rect">
            <a:avLst/>
          </a:prstGeom>
        </p:spPr>
        <p:txBody>
          <a:bodyPr vert="horz" wrap="square" lIns="0" tIns="0" rIns="0" bIns="0" rtlCol="0">
            <a:spAutoFit/>
          </a:bodyPr>
          <a:lstStyle/>
          <a:p>
            <a:pPr algn="just" fontAlgn="base"/>
            <a:r>
              <a:rPr lang="en-US" sz="4000" dirty="0" smtClean="0"/>
              <a:t>E-Payment Phases</a:t>
            </a:r>
            <a:endParaRPr lang="en-US" sz="4000" b="1" dirty="0" smtClean="0"/>
          </a:p>
        </p:txBody>
      </p:sp>
      <p:sp>
        <p:nvSpPr>
          <p:cNvPr id="3" name="text 1"/>
          <p:cNvSpPr txBox="1"/>
          <p:nvPr/>
        </p:nvSpPr>
        <p:spPr>
          <a:xfrm>
            <a:off x="228600" y="1143000"/>
            <a:ext cx="8763000" cy="4431983"/>
          </a:xfrm>
          <a:prstGeom prst="rect">
            <a:avLst/>
          </a:prstGeom>
        </p:spPr>
        <p:txBody>
          <a:bodyPr vert="horz" wrap="square" lIns="0" tIns="0" rIns="0" bIns="0" rtlCol="0">
            <a:spAutoFit/>
          </a:bodyPr>
          <a:lstStyle/>
          <a:p>
            <a:pPr algn="just"/>
            <a:r>
              <a:rPr lang="en-US" sz="2400" b="1" dirty="0"/>
              <a:t>Registration</a:t>
            </a:r>
            <a:r>
              <a:rPr lang="en-US" sz="2400" dirty="0"/>
              <a:t>: This phase involves the registration of the payer and the payee with the issuer and acquirer respectively. Most electronic payments designed require registration of payers and payees with their corresponding banks so there is a link between their identities and their accounts held at the bank</a:t>
            </a:r>
            <a:r>
              <a:rPr lang="en-US" sz="2400" dirty="0" smtClean="0"/>
              <a:t>.</a:t>
            </a:r>
          </a:p>
          <a:p>
            <a:pPr algn="just"/>
            <a:endParaRPr lang="en-US" sz="2400" dirty="0" smtClean="0"/>
          </a:p>
          <a:p>
            <a:pPr algn="just"/>
            <a:endParaRPr lang="en-US" sz="2400" dirty="0"/>
          </a:p>
          <a:p>
            <a:pPr algn="just"/>
            <a:r>
              <a:rPr lang="en-US" sz="2400" b="1" dirty="0"/>
              <a:t>Invoicing</a:t>
            </a:r>
            <a:r>
              <a:rPr lang="en-US" sz="2400" dirty="0"/>
              <a:t>: In this phase, the payee obtains an invoice for payment from the payee. This is accomplished by either browsing and selecting products for purchase from the merchant’s (payee’s) website in case of purchases made through the internet or obtaining an electronic invoice using other electronic communication medium like e-mail.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19"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7" name="object 27"/>
          <p:cNvSpPr/>
          <p:nvPr/>
        </p:nvSpPr>
        <p:spPr>
          <a:xfrm>
            <a:off x="64008" y="69723"/>
            <a:ext cx="9013317" cy="6693440"/>
          </a:xfrm>
          <a:custGeom>
            <a:avLst/>
            <a:gdLst/>
            <a:ahLst/>
            <a:cxnLst/>
            <a:rect l="l" t="t" r="r" b="b"/>
            <a:pathLst>
              <a:path w="9013317" h="6693440">
                <a:moveTo>
                  <a:pt x="0" y="329946"/>
                </a:moveTo>
                <a:cubicBezTo>
                  <a:pt x="0" y="147701"/>
                  <a:pt x="147713" y="0"/>
                  <a:pt x="329920" y="0"/>
                </a:cubicBezTo>
                <a:cubicBezTo>
                  <a:pt x="329920" y="0"/>
                  <a:pt x="329920" y="0"/>
                  <a:pt x="329920" y="0"/>
                </a:cubicBezTo>
                <a:lnTo>
                  <a:pt x="329920" y="0"/>
                </a:lnTo>
                <a:lnTo>
                  <a:pt x="8683498" y="0"/>
                </a:lnTo>
                <a:lnTo>
                  <a:pt x="8683498" y="0"/>
                </a:lnTo>
                <a:cubicBezTo>
                  <a:pt x="8865616" y="0"/>
                  <a:pt x="9013317" y="147701"/>
                  <a:pt x="9013317" y="329946"/>
                </a:cubicBezTo>
                <a:cubicBezTo>
                  <a:pt x="9013317" y="329946"/>
                  <a:pt x="9013317" y="329946"/>
                  <a:pt x="9013317" y="329946"/>
                </a:cubicBezTo>
                <a:lnTo>
                  <a:pt x="9013317" y="329946"/>
                </a:lnTo>
                <a:lnTo>
                  <a:pt x="9013317" y="6363525"/>
                </a:lnTo>
                <a:lnTo>
                  <a:pt x="9013317" y="6363525"/>
                </a:lnTo>
                <a:cubicBezTo>
                  <a:pt x="9013317" y="6545732"/>
                  <a:pt x="8865616" y="6693438"/>
                  <a:pt x="8683498" y="6693438"/>
                </a:cubicBezTo>
                <a:cubicBezTo>
                  <a:pt x="8683498" y="6693438"/>
                  <a:pt x="8683498" y="6693438"/>
                  <a:pt x="8683498" y="6693438"/>
                </a:cubicBezTo>
                <a:lnTo>
                  <a:pt x="8683498" y="6693440"/>
                </a:lnTo>
                <a:lnTo>
                  <a:pt x="329920" y="6693440"/>
                </a:lnTo>
                <a:lnTo>
                  <a:pt x="329920" y="6693438"/>
                </a:lnTo>
                <a:cubicBezTo>
                  <a:pt x="147713" y="6693438"/>
                  <a:pt x="0" y="6545732"/>
                  <a:pt x="0" y="6363525"/>
                </a:cubicBezTo>
                <a:cubicBezTo>
                  <a:pt x="0" y="6363525"/>
                  <a:pt x="0" y="6363525"/>
                  <a:pt x="0" y="6363525"/>
                </a:cubicBezTo>
                <a:close/>
              </a:path>
            </a:pathLst>
          </a:custGeom>
          <a:solidFill>
            <a:srgbClr val="FFFFFF"/>
          </a:solidFill>
        </p:spPr>
        <p:txBody>
          <a:bodyPr wrap="square" lIns="0" tIns="0" rIns="0" bIns="0" rtlCol="0">
            <a:noAutofit/>
          </a:bodyPr>
          <a:lstStyle/>
          <a:p>
            <a:endParaRPr/>
          </a:p>
        </p:txBody>
      </p:sp>
      <p:sp>
        <p:nvSpPr>
          <p:cNvPr id="28" name="object 28"/>
          <p:cNvSpPr/>
          <p:nvPr/>
        </p:nvSpPr>
        <p:spPr>
          <a:xfrm>
            <a:off x="57658" y="63373"/>
            <a:ext cx="9026017" cy="6706140"/>
          </a:xfrm>
          <a:custGeom>
            <a:avLst/>
            <a:gdLst/>
            <a:ahLst/>
            <a:cxnLst/>
            <a:rect l="l" t="t" r="r" b="b"/>
            <a:pathLst>
              <a:path w="9026017" h="6706140">
                <a:moveTo>
                  <a:pt x="6350" y="336296"/>
                </a:moveTo>
                <a:cubicBezTo>
                  <a:pt x="6350" y="154051"/>
                  <a:pt x="154063" y="6350"/>
                  <a:pt x="336270" y="6350"/>
                </a:cubicBezTo>
                <a:cubicBezTo>
                  <a:pt x="336270" y="6350"/>
                  <a:pt x="336270" y="6350"/>
                  <a:pt x="336270" y="6350"/>
                </a:cubicBezTo>
                <a:lnTo>
                  <a:pt x="336270" y="6350"/>
                </a:lnTo>
                <a:lnTo>
                  <a:pt x="8689848" y="6350"/>
                </a:lnTo>
                <a:lnTo>
                  <a:pt x="8689848" y="6350"/>
                </a:lnTo>
                <a:cubicBezTo>
                  <a:pt x="8871966" y="6350"/>
                  <a:pt x="9019667" y="154051"/>
                  <a:pt x="9019667" y="336296"/>
                </a:cubicBezTo>
                <a:cubicBezTo>
                  <a:pt x="9019667" y="336296"/>
                  <a:pt x="9019667" y="336296"/>
                  <a:pt x="9019667" y="336296"/>
                </a:cubicBezTo>
                <a:lnTo>
                  <a:pt x="9019667" y="336296"/>
                </a:lnTo>
                <a:lnTo>
                  <a:pt x="9019667" y="6369875"/>
                </a:lnTo>
                <a:lnTo>
                  <a:pt x="9019667" y="6369875"/>
                </a:lnTo>
                <a:cubicBezTo>
                  <a:pt x="9019667" y="6552082"/>
                  <a:pt x="8871966" y="6699788"/>
                  <a:pt x="8689848" y="6699788"/>
                </a:cubicBezTo>
                <a:cubicBezTo>
                  <a:pt x="8689848" y="6699788"/>
                  <a:pt x="8689848" y="6699788"/>
                  <a:pt x="8689848" y="6699788"/>
                </a:cubicBezTo>
                <a:lnTo>
                  <a:pt x="8689848" y="6699790"/>
                </a:lnTo>
                <a:lnTo>
                  <a:pt x="336270" y="6699790"/>
                </a:lnTo>
                <a:lnTo>
                  <a:pt x="336270" y="6699788"/>
                </a:lnTo>
                <a:cubicBezTo>
                  <a:pt x="154063" y="6699788"/>
                  <a:pt x="6350" y="6552082"/>
                  <a:pt x="6350" y="6369875"/>
                </a:cubicBezTo>
                <a:cubicBezTo>
                  <a:pt x="6350" y="6369875"/>
                  <a:pt x="6350" y="6369875"/>
                  <a:pt x="6350" y="6369875"/>
                </a:cubicBezTo>
                <a:close/>
              </a:path>
            </a:pathLst>
          </a:custGeom>
          <a:ln w="12700">
            <a:solidFill>
              <a:srgbClr val="000000"/>
            </a:solidFill>
          </a:ln>
        </p:spPr>
        <p:txBody>
          <a:bodyPr wrap="square" lIns="0" tIns="0" rIns="0" bIns="0" rtlCol="0">
            <a:noAutofit/>
          </a:bodyPr>
          <a:lstStyle/>
          <a:p>
            <a:endParaRPr/>
          </a:p>
        </p:txBody>
      </p:sp>
      <p:sp>
        <p:nvSpPr>
          <p:cNvPr id="2" name="text 1"/>
          <p:cNvSpPr txBox="1"/>
          <p:nvPr/>
        </p:nvSpPr>
        <p:spPr>
          <a:xfrm>
            <a:off x="1006144" y="141430"/>
            <a:ext cx="7756856" cy="615553"/>
          </a:xfrm>
          <a:prstGeom prst="rect">
            <a:avLst/>
          </a:prstGeom>
        </p:spPr>
        <p:txBody>
          <a:bodyPr vert="horz" wrap="square" lIns="0" tIns="0" rIns="0" bIns="0" rtlCol="0">
            <a:spAutoFit/>
          </a:bodyPr>
          <a:lstStyle/>
          <a:p>
            <a:pPr algn="just" fontAlgn="base"/>
            <a:r>
              <a:rPr lang="en-US" sz="4000" dirty="0" err="1" smtClean="0"/>
              <a:t>Epayment</a:t>
            </a:r>
            <a:r>
              <a:rPr lang="en-US" sz="4000" dirty="0" smtClean="0"/>
              <a:t> Phases</a:t>
            </a:r>
            <a:endParaRPr lang="en-US" sz="4000" b="1" dirty="0" smtClean="0"/>
          </a:p>
        </p:txBody>
      </p:sp>
      <p:sp>
        <p:nvSpPr>
          <p:cNvPr id="3" name="text 1"/>
          <p:cNvSpPr txBox="1"/>
          <p:nvPr/>
        </p:nvSpPr>
        <p:spPr>
          <a:xfrm>
            <a:off x="228600" y="1143000"/>
            <a:ext cx="8763000" cy="5539978"/>
          </a:xfrm>
          <a:prstGeom prst="rect">
            <a:avLst/>
          </a:prstGeom>
        </p:spPr>
        <p:txBody>
          <a:bodyPr vert="horz" wrap="square" lIns="0" tIns="0" rIns="0" bIns="0" rtlCol="0">
            <a:spAutoFit/>
          </a:bodyPr>
          <a:lstStyle/>
          <a:p>
            <a:pPr algn="just"/>
            <a:r>
              <a:rPr lang="en-US" sz="2400" b="1" dirty="0"/>
              <a:t>Payment selection and processing:</a:t>
            </a:r>
            <a:r>
              <a:rPr lang="en-US" sz="2400" dirty="0"/>
              <a:t> In this phase the payer selects </a:t>
            </a:r>
            <a:r>
              <a:rPr lang="en-US" sz="2400" dirty="0" smtClean="0"/>
              <a:t>type </a:t>
            </a:r>
            <a:r>
              <a:rPr lang="en-US" sz="2400" dirty="0"/>
              <a:t>of payment, (card based, e-cash, e-</a:t>
            </a:r>
            <a:r>
              <a:rPr lang="en-US" sz="2400" dirty="0" err="1"/>
              <a:t>cheque</a:t>
            </a:r>
            <a:r>
              <a:rPr lang="en-US" sz="2400" dirty="0"/>
              <a:t>, etc.,) based on the type of payment the payee accepts. Based on the selection, the payer then sends the relevant payment details like account number, unique identifiers of the payer to the payee along with accepted amount based on the invoice. Certain protocols might also require the payer to obtain </a:t>
            </a:r>
            <a:r>
              <a:rPr lang="en-US" sz="2400" dirty="0" err="1"/>
              <a:t>preauthorised</a:t>
            </a:r>
            <a:r>
              <a:rPr lang="en-US" sz="2400" dirty="0"/>
              <a:t> token (like bank drafts) from the issuer before the payer sending the payment information to the payee</a:t>
            </a:r>
            <a:r>
              <a:rPr lang="en-US" sz="2400" dirty="0" smtClean="0"/>
              <a:t>.</a:t>
            </a:r>
          </a:p>
          <a:p>
            <a:pPr algn="just"/>
            <a:endParaRPr lang="en-US" sz="2400" dirty="0"/>
          </a:p>
          <a:p>
            <a:pPr algn="just"/>
            <a:r>
              <a:rPr lang="en-US" sz="2400" b="1" dirty="0"/>
              <a:t>Payment </a:t>
            </a:r>
            <a:r>
              <a:rPr lang="en-US" sz="2400" b="1" dirty="0" err="1"/>
              <a:t>authorisation</a:t>
            </a:r>
            <a:r>
              <a:rPr lang="en-US" sz="2400" b="1" dirty="0"/>
              <a:t> and confirmation: </a:t>
            </a:r>
            <a:r>
              <a:rPr lang="en-US" sz="2400" dirty="0"/>
              <a:t>In this phase, the acquirer on receiving payment details from the payee </a:t>
            </a:r>
            <a:r>
              <a:rPr lang="en-US" sz="2400" dirty="0" err="1"/>
              <a:t>authorises</a:t>
            </a:r>
            <a:r>
              <a:rPr lang="en-US" sz="2400" dirty="0"/>
              <a:t> the payment and issues a receipt containing the success or failure of the payment to the payee. The payee based on the message may also issue a receipt of payment to the payer.</a:t>
            </a:r>
          </a:p>
          <a:p>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19"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7" name="object 27"/>
          <p:cNvSpPr/>
          <p:nvPr/>
        </p:nvSpPr>
        <p:spPr>
          <a:xfrm>
            <a:off x="64008" y="69723"/>
            <a:ext cx="9013317" cy="6693440"/>
          </a:xfrm>
          <a:custGeom>
            <a:avLst/>
            <a:gdLst/>
            <a:ahLst/>
            <a:cxnLst/>
            <a:rect l="l" t="t" r="r" b="b"/>
            <a:pathLst>
              <a:path w="9013317" h="6693440">
                <a:moveTo>
                  <a:pt x="0" y="329946"/>
                </a:moveTo>
                <a:cubicBezTo>
                  <a:pt x="0" y="147701"/>
                  <a:pt x="147713" y="0"/>
                  <a:pt x="329920" y="0"/>
                </a:cubicBezTo>
                <a:cubicBezTo>
                  <a:pt x="329920" y="0"/>
                  <a:pt x="329920" y="0"/>
                  <a:pt x="329920" y="0"/>
                </a:cubicBezTo>
                <a:lnTo>
                  <a:pt x="329920" y="0"/>
                </a:lnTo>
                <a:lnTo>
                  <a:pt x="8683498" y="0"/>
                </a:lnTo>
                <a:lnTo>
                  <a:pt x="8683498" y="0"/>
                </a:lnTo>
                <a:cubicBezTo>
                  <a:pt x="8865616" y="0"/>
                  <a:pt x="9013317" y="147701"/>
                  <a:pt x="9013317" y="329946"/>
                </a:cubicBezTo>
                <a:cubicBezTo>
                  <a:pt x="9013317" y="329946"/>
                  <a:pt x="9013317" y="329946"/>
                  <a:pt x="9013317" y="329946"/>
                </a:cubicBezTo>
                <a:lnTo>
                  <a:pt x="9013317" y="329946"/>
                </a:lnTo>
                <a:lnTo>
                  <a:pt x="9013317" y="6363525"/>
                </a:lnTo>
                <a:lnTo>
                  <a:pt x="9013317" y="6363525"/>
                </a:lnTo>
                <a:cubicBezTo>
                  <a:pt x="9013317" y="6545732"/>
                  <a:pt x="8865616" y="6693438"/>
                  <a:pt x="8683498" y="6693438"/>
                </a:cubicBezTo>
                <a:cubicBezTo>
                  <a:pt x="8683498" y="6693438"/>
                  <a:pt x="8683498" y="6693438"/>
                  <a:pt x="8683498" y="6693438"/>
                </a:cubicBezTo>
                <a:lnTo>
                  <a:pt x="8683498" y="6693440"/>
                </a:lnTo>
                <a:lnTo>
                  <a:pt x="329920" y="6693440"/>
                </a:lnTo>
                <a:lnTo>
                  <a:pt x="329920" y="6693438"/>
                </a:lnTo>
                <a:cubicBezTo>
                  <a:pt x="147713" y="6693438"/>
                  <a:pt x="0" y="6545732"/>
                  <a:pt x="0" y="6363525"/>
                </a:cubicBezTo>
                <a:cubicBezTo>
                  <a:pt x="0" y="6363525"/>
                  <a:pt x="0" y="6363525"/>
                  <a:pt x="0" y="6363525"/>
                </a:cubicBezTo>
                <a:close/>
              </a:path>
            </a:pathLst>
          </a:custGeom>
          <a:solidFill>
            <a:srgbClr val="FFFFFF"/>
          </a:solidFill>
        </p:spPr>
        <p:txBody>
          <a:bodyPr wrap="square" lIns="0" tIns="0" rIns="0" bIns="0" rtlCol="0">
            <a:noAutofit/>
          </a:bodyPr>
          <a:lstStyle/>
          <a:p>
            <a:endParaRPr/>
          </a:p>
        </p:txBody>
      </p:sp>
      <p:sp>
        <p:nvSpPr>
          <p:cNvPr id="28" name="object 28"/>
          <p:cNvSpPr/>
          <p:nvPr/>
        </p:nvSpPr>
        <p:spPr>
          <a:xfrm>
            <a:off x="57658" y="63373"/>
            <a:ext cx="9026017" cy="6706140"/>
          </a:xfrm>
          <a:custGeom>
            <a:avLst/>
            <a:gdLst/>
            <a:ahLst/>
            <a:cxnLst/>
            <a:rect l="l" t="t" r="r" b="b"/>
            <a:pathLst>
              <a:path w="9026017" h="6706140">
                <a:moveTo>
                  <a:pt x="6350" y="336296"/>
                </a:moveTo>
                <a:cubicBezTo>
                  <a:pt x="6350" y="154051"/>
                  <a:pt x="154063" y="6350"/>
                  <a:pt x="336270" y="6350"/>
                </a:cubicBezTo>
                <a:cubicBezTo>
                  <a:pt x="336270" y="6350"/>
                  <a:pt x="336270" y="6350"/>
                  <a:pt x="336270" y="6350"/>
                </a:cubicBezTo>
                <a:lnTo>
                  <a:pt x="336270" y="6350"/>
                </a:lnTo>
                <a:lnTo>
                  <a:pt x="8689848" y="6350"/>
                </a:lnTo>
                <a:lnTo>
                  <a:pt x="8689848" y="6350"/>
                </a:lnTo>
                <a:cubicBezTo>
                  <a:pt x="8871966" y="6350"/>
                  <a:pt x="9019667" y="154051"/>
                  <a:pt x="9019667" y="336296"/>
                </a:cubicBezTo>
                <a:cubicBezTo>
                  <a:pt x="9019667" y="336296"/>
                  <a:pt x="9019667" y="336296"/>
                  <a:pt x="9019667" y="336296"/>
                </a:cubicBezTo>
                <a:lnTo>
                  <a:pt x="9019667" y="336296"/>
                </a:lnTo>
                <a:lnTo>
                  <a:pt x="9019667" y="6369875"/>
                </a:lnTo>
                <a:lnTo>
                  <a:pt x="9019667" y="6369875"/>
                </a:lnTo>
                <a:cubicBezTo>
                  <a:pt x="9019667" y="6552082"/>
                  <a:pt x="8871966" y="6699788"/>
                  <a:pt x="8689848" y="6699788"/>
                </a:cubicBezTo>
                <a:cubicBezTo>
                  <a:pt x="8689848" y="6699788"/>
                  <a:pt x="8689848" y="6699788"/>
                  <a:pt x="8689848" y="6699788"/>
                </a:cubicBezTo>
                <a:lnTo>
                  <a:pt x="8689848" y="6699790"/>
                </a:lnTo>
                <a:lnTo>
                  <a:pt x="336270" y="6699790"/>
                </a:lnTo>
                <a:lnTo>
                  <a:pt x="336270" y="6699788"/>
                </a:lnTo>
                <a:cubicBezTo>
                  <a:pt x="154063" y="6699788"/>
                  <a:pt x="6350" y="6552082"/>
                  <a:pt x="6350" y="6369875"/>
                </a:cubicBezTo>
                <a:cubicBezTo>
                  <a:pt x="6350" y="6369875"/>
                  <a:pt x="6350" y="6369875"/>
                  <a:pt x="6350" y="6369875"/>
                </a:cubicBezTo>
                <a:close/>
              </a:path>
            </a:pathLst>
          </a:custGeom>
          <a:ln w="12700">
            <a:solidFill>
              <a:srgbClr val="000000"/>
            </a:solidFill>
          </a:ln>
        </p:spPr>
        <p:txBody>
          <a:bodyPr wrap="square" lIns="0" tIns="0" rIns="0" bIns="0" rtlCol="0">
            <a:noAutofit/>
          </a:bodyPr>
          <a:lstStyle/>
          <a:p>
            <a:endParaRPr/>
          </a:p>
        </p:txBody>
      </p:sp>
      <p:sp>
        <p:nvSpPr>
          <p:cNvPr id="2" name="text 1"/>
          <p:cNvSpPr txBox="1"/>
          <p:nvPr/>
        </p:nvSpPr>
        <p:spPr>
          <a:xfrm>
            <a:off x="1006144" y="141430"/>
            <a:ext cx="7756856" cy="615553"/>
          </a:xfrm>
          <a:prstGeom prst="rect">
            <a:avLst/>
          </a:prstGeom>
        </p:spPr>
        <p:txBody>
          <a:bodyPr vert="horz" wrap="square" lIns="0" tIns="0" rIns="0" bIns="0" rtlCol="0">
            <a:spAutoFit/>
          </a:bodyPr>
          <a:lstStyle/>
          <a:p>
            <a:pPr algn="just" fontAlgn="base"/>
            <a:r>
              <a:rPr lang="en-US" sz="4000" dirty="0" err="1" smtClean="0"/>
              <a:t>Epayment</a:t>
            </a:r>
            <a:r>
              <a:rPr lang="en-US" sz="4000" dirty="0" smtClean="0"/>
              <a:t> Phases</a:t>
            </a:r>
            <a:endParaRPr lang="en-US" sz="4000" b="1" dirty="0" smtClean="0"/>
          </a:p>
        </p:txBody>
      </p:sp>
      <p:pic>
        <p:nvPicPr>
          <p:cNvPr id="8" name="Picture 2" descr="C:\Users\Peace\Videos\GenericE-paymentSystem-large.jpg"/>
          <p:cNvPicPr>
            <a:picLocks noChangeAspect="1" noChangeArrowheads="1"/>
          </p:cNvPicPr>
          <p:nvPr/>
        </p:nvPicPr>
        <p:blipFill>
          <a:blip r:embed="rId3"/>
          <a:srcRect/>
          <a:stretch>
            <a:fillRect/>
          </a:stretch>
        </p:blipFill>
        <p:spPr bwMode="auto">
          <a:xfrm>
            <a:off x="1066800" y="1828800"/>
            <a:ext cx="6705600" cy="40386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8"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19"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7" name="object 27"/>
          <p:cNvSpPr/>
          <p:nvPr/>
        </p:nvSpPr>
        <p:spPr>
          <a:xfrm>
            <a:off x="64008" y="69723"/>
            <a:ext cx="9013317" cy="6693440"/>
          </a:xfrm>
          <a:custGeom>
            <a:avLst/>
            <a:gdLst/>
            <a:ahLst/>
            <a:cxnLst/>
            <a:rect l="l" t="t" r="r" b="b"/>
            <a:pathLst>
              <a:path w="9013317" h="6693440">
                <a:moveTo>
                  <a:pt x="0" y="329946"/>
                </a:moveTo>
                <a:cubicBezTo>
                  <a:pt x="0" y="147701"/>
                  <a:pt x="147713" y="0"/>
                  <a:pt x="329920" y="0"/>
                </a:cubicBezTo>
                <a:cubicBezTo>
                  <a:pt x="329920" y="0"/>
                  <a:pt x="329920" y="0"/>
                  <a:pt x="329920" y="0"/>
                </a:cubicBezTo>
                <a:lnTo>
                  <a:pt x="329920" y="0"/>
                </a:lnTo>
                <a:lnTo>
                  <a:pt x="8683498" y="0"/>
                </a:lnTo>
                <a:lnTo>
                  <a:pt x="8683498" y="0"/>
                </a:lnTo>
                <a:cubicBezTo>
                  <a:pt x="8865616" y="0"/>
                  <a:pt x="9013317" y="147701"/>
                  <a:pt x="9013317" y="329946"/>
                </a:cubicBezTo>
                <a:cubicBezTo>
                  <a:pt x="9013317" y="329946"/>
                  <a:pt x="9013317" y="329946"/>
                  <a:pt x="9013317" y="329946"/>
                </a:cubicBezTo>
                <a:lnTo>
                  <a:pt x="9013317" y="329946"/>
                </a:lnTo>
                <a:lnTo>
                  <a:pt x="9013317" y="6363525"/>
                </a:lnTo>
                <a:lnTo>
                  <a:pt x="9013317" y="6363525"/>
                </a:lnTo>
                <a:cubicBezTo>
                  <a:pt x="9013317" y="6545732"/>
                  <a:pt x="8865616" y="6693438"/>
                  <a:pt x="8683498" y="6693438"/>
                </a:cubicBezTo>
                <a:cubicBezTo>
                  <a:pt x="8683498" y="6693438"/>
                  <a:pt x="8683498" y="6693438"/>
                  <a:pt x="8683498" y="6693438"/>
                </a:cubicBezTo>
                <a:lnTo>
                  <a:pt x="8683498" y="6693440"/>
                </a:lnTo>
                <a:lnTo>
                  <a:pt x="329920" y="6693440"/>
                </a:lnTo>
                <a:lnTo>
                  <a:pt x="329920" y="6693438"/>
                </a:lnTo>
                <a:cubicBezTo>
                  <a:pt x="147713" y="6693438"/>
                  <a:pt x="0" y="6545732"/>
                  <a:pt x="0" y="6363525"/>
                </a:cubicBezTo>
                <a:cubicBezTo>
                  <a:pt x="0" y="6363525"/>
                  <a:pt x="0" y="6363525"/>
                  <a:pt x="0" y="6363525"/>
                </a:cubicBezTo>
                <a:close/>
              </a:path>
            </a:pathLst>
          </a:custGeom>
          <a:solidFill>
            <a:srgbClr val="FFFFFF"/>
          </a:solidFill>
        </p:spPr>
        <p:txBody>
          <a:bodyPr wrap="square" lIns="0" tIns="0" rIns="0" bIns="0" rtlCol="0">
            <a:noAutofit/>
          </a:bodyPr>
          <a:lstStyle/>
          <a:p>
            <a:endParaRPr/>
          </a:p>
        </p:txBody>
      </p:sp>
      <p:sp>
        <p:nvSpPr>
          <p:cNvPr id="28" name="object 28"/>
          <p:cNvSpPr/>
          <p:nvPr/>
        </p:nvSpPr>
        <p:spPr>
          <a:xfrm>
            <a:off x="57658" y="63373"/>
            <a:ext cx="9026017" cy="6706140"/>
          </a:xfrm>
          <a:custGeom>
            <a:avLst/>
            <a:gdLst/>
            <a:ahLst/>
            <a:cxnLst/>
            <a:rect l="l" t="t" r="r" b="b"/>
            <a:pathLst>
              <a:path w="9026017" h="6706140">
                <a:moveTo>
                  <a:pt x="6350" y="336296"/>
                </a:moveTo>
                <a:cubicBezTo>
                  <a:pt x="6350" y="154051"/>
                  <a:pt x="154063" y="6350"/>
                  <a:pt x="336270" y="6350"/>
                </a:cubicBezTo>
                <a:cubicBezTo>
                  <a:pt x="336270" y="6350"/>
                  <a:pt x="336270" y="6350"/>
                  <a:pt x="336270" y="6350"/>
                </a:cubicBezTo>
                <a:lnTo>
                  <a:pt x="336270" y="6350"/>
                </a:lnTo>
                <a:lnTo>
                  <a:pt x="8689848" y="6350"/>
                </a:lnTo>
                <a:lnTo>
                  <a:pt x="8689848" y="6350"/>
                </a:lnTo>
                <a:cubicBezTo>
                  <a:pt x="8871966" y="6350"/>
                  <a:pt x="9019667" y="154051"/>
                  <a:pt x="9019667" y="336296"/>
                </a:cubicBezTo>
                <a:cubicBezTo>
                  <a:pt x="9019667" y="336296"/>
                  <a:pt x="9019667" y="336296"/>
                  <a:pt x="9019667" y="336296"/>
                </a:cubicBezTo>
                <a:lnTo>
                  <a:pt x="9019667" y="336296"/>
                </a:lnTo>
                <a:lnTo>
                  <a:pt x="9019667" y="6369875"/>
                </a:lnTo>
                <a:lnTo>
                  <a:pt x="9019667" y="6369875"/>
                </a:lnTo>
                <a:cubicBezTo>
                  <a:pt x="9019667" y="6552082"/>
                  <a:pt x="8871966" y="6699788"/>
                  <a:pt x="8689848" y="6699788"/>
                </a:cubicBezTo>
                <a:cubicBezTo>
                  <a:pt x="8689848" y="6699788"/>
                  <a:pt x="8689848" y="6699788"/>
                  <a:pt x="8689848" y="6699788"/>
                </a:cubicBezTo>
                <a:lnTo>
                  <a:pt x="8689848" y="6699790"/>
                </a:lnTo>
                <a:lnTo>
                  <a:pt x="336270" y="6699790"/>
                </a:lnTo>
                <a:lnTo>
                  <a:pt x="336270" y="6699788"/>
                </a:lnTo>
                <a:cubicBezTo>
                  <a:pt x="154063" y="6699788"/>
                  <a:pt x="6350" y="6552082"/>
                  <a:pt x="6350" y="6369875"/>
                </a:cubicBezTo>
                <a:cubicBezTo>
                  <a:pt x="6350" y="6369875"/>
                  <a:pt x="6350" y="6369875"/>
                  <a:pt x="6350" y="6369875"/>
                </a:cubicBezTo>
                <a:close/>
              </a:path>
            </a:pathLst>
          </a:custGeom>
          <a:ln w="12700">
            <a:solidFill>
              <a:srgbClr val="000000"/>
            </a:solidFill>
          </a:ln>
        </p:spPr>
        <p:txBody>
          <a:bodyPr wrap="square" lIns="0" tIns="0" rIns="0" bIns="0" rtlCol="0">
            <a:noAutofit/>
          </a:bodyPr>
          <a:lstStyle/>
          <a:p>
            <a:endParaRPr/>
          </a:p>
        </p:txBody>
      </p:sp>
      <p:sp>
        <p:nvSpPr>
          <p:cNvPr id="2" name="text 1"/>
          <p:cNvSpPr txBox="1"/>
          <p:nvPr/>
        </p:nvSpPr>
        <p:spPr>
          <a:xfrm>
            <a:off x="1006144" y="141430"/>
            <a:ext cx="7756856" cy="1231106"/>
          </a:xfrm>
          <a:prstGeom prst="rect">
            <a:avLst/>
          </a:prstGeom>
        </p:spPr>
        <p:txBody>
          <a:bodyPr vert="horz" wrap="square" lIns="0" tIns="0" rIns="0" bIns="0" rtlCol="0">
            <a:spAutoFit/>
          </a:bodyPr>
          <a:lstStyle/>
          <a:p>
            <a:pPr algn="just" fontAlgn="base"/>
            <a:r>
              <a:rPr lang="en-US" sz="4000" dirty="0" smtClean="0"/>
              <a:t>Pros and cons of using an e-payment system</a:t>
            </a:r>
            <a:r>
              <a:rPr lang="en-US" sz="4000" b="1" dirty="0" smtClean="0"/>
              <a:t> </a:t>
            </a:r>
          </a:p>
        </p:txBody>
      </p:sp>
      <p:sp>
        <p:nvSpPr>
          <p:cNvPr id="3" name="text 1"/>
          <p:cNvSpPr txBox="1"/>
          <p:nvPr/>
        </p:nvSpPr>
        <p:spPr>
          <a:xfrm>
            <a:off x="609600" y="1883918"/>
            <a:ext cx="7848600" cy="3693319"/>
          </a:xfrm>
          <a:prstGeom prst="rect">
            <a:avLst/>
          </a:prstGeom>
        </p:spPr>
        <p:txBody>
          <a:bodyPr vert="horz" wrap="square" lIns="0" tIns="0" rIns="0" bIns="0" rtlCol="0">
            <a:spAutoFit/>
          </a:bodyPr>
          <a:lstStyle/>
          <a:p>
            <a:pPr algn="just" fontAlgn="base">
              <a:buFont typeface="Wingdings" pitchFamily="2" charset="2"/>
              <a:buChar char="§"/>
            </a:pPr>
            <a:r>
              <a:rPr lang="en-US" sz="2400" dirty="0" smtClean="0"/>
              <a:t> </a:t>
            </a:r>
            <a:r>
              <a:rPr lang="en-US" sz="2400" dirty="0"/>
              <a:t>Reaching </a:t>
            </a:r>
            <a:r>
              <a:rPr lang="en-US" sz="2400" b="1" dirty="0"/>
              <a:t>more clients</a:t>
            </a:r>
            <a:r>
              <a:rPr lang="en-US" sz="2400" dirty="0"/>
              <a:t> from all over the world, which results in more sales.</a:t>
            </a:r>
          </a:p>
          <a:p>
            <a:pPr algn="just" fontAlgn="base">
              <a:buFont typeface="Wingdings" pitchFamily="2" charset="2"/>
              <a:buChar char="§"/>
            </a:pPr>
            <a:r>
              <a:rPr lang="en-US" sz="2400" dirty="0"/>
              <a:t>More </a:t>
            </a:r>
            <a:r>
              <a:rPr lang="en-US" sz="2400" b="1" dirty="0"/>
              <a:t>effective and efficient transactions</a:t>
            </a:r>
            <a:r>
              <a:rPr lang="en-US" sz="2400" dirty="0"/>
              <a:t> — It’s because transactions are made in seconds </a:t>
            </a:r>
            <a:r>
              <a:rPr lang="en-US" sz="2400" dirty="0" smtClean="0"/>
              <a:t>, </a:t>
            </a:r>
            <a:r>
              <a:rPr lang="en-US" sz="2400" dirty="0"/>
              <a:t>without wasting customer’s time. It comes with speed and simplicity.</a:t>
            </a:r>
          </a:p>
          <a:p>
            <a:pPr algn="just" fontAlgn="base">
              <a:buFont typeface="Wingdings" pitchFamily="2" charset="2"/>
              <a:buChar char="§"/>
            </a:pPr>
            <a:r>
              <a:rPr lang="en-US" sz="2400" b="1" dirty="0"/>
              <a:t>Convenience</a:t>
            </a:r>
            <a:r>
              <a:rPr lang="en-US" sz="2400" dirty="0"/>
              <a:t>. Customers can pay for items on an e-commerce website at anytime and anywhere. They just need an internet connected device. As simple as that!</a:t>
            </a:r>
          </a:p>
          <a:p>
            <a:pPr algn="just" fontAlgn="base">
              <a:buFont typeface="Wingdings" pitchFamily="2" charset="2"/>
              <a:buChar char="§"/>
            </a:pPr>
            <a:r>
              <a:rPr lang="en-US" sz="2400" b="1" dirty="0"/>
              <a:t>Lower transaction cost</a:t>
            </a:r>
            <a:r>
              <a:rPr lang="en-US" sz="2400" dirty="0"/>
              <a:t> and decreased technology costs.</a:t>
            </a:r>
          </a:p>
          <a:p>
            <a:pPr algn="just" fontAlgn="base"/>
            <a:endParaRPr sz="2400">
              <a:latin typeface="Arial"/>
              <a:cs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0"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21"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9" name="object 29"/>
          <p:cNvSpPr/>
          <p:nvPr/>
        </p:nvSpPr>
        <p:spPr>
          <a:xfrm>
            <a:off x="1" y="0"/>
            <a:ext cx="9143999" cy="6629400"/>
          </a:xfrm>
          <a:custGeom>
            <a:avLst/>
            <a:gdLst/>
            <a:ahLst/>
            <a:cxnLst/>
            <a:rect l="l" t="t" r="r" b="b"/>
            <a:pathLst>
              <a:path w="9013317" h="6693440">
                <a:moveTo>
                  <a:pt x="0" y="329946"/>
                </a:moveTo>
                <a:cubicBezTo>
                  <a:pt x="0" y="147701"/>
                  <a:pt x="147713" y="0"/>
                  <a:pt x="329920" y="0"/>
                </a:cubicBezTo>
                <a:cubicBezTo>
                  <a:pt x="329920" y="0"/>
                  <a:pt x="329920" y="0"/>
                  <a:pt x="329920" y="0"/>
                </a:cubicBezTo>
                <a:lnTo>
                  <a:pt x="329920" y="0"/>
                </a:lnTo>
                <a:lnTo>
                  <a:pt x="8683498" y="0"/>
                </a:lnTo>
                <a:lnTo>
                  <a:pt x="8683498" y="0"/>
                </a:lnTo>
                <a:cubicBezTo>
                  <a:pt x="8865616" y="0"/>
                  <a:pt x="9013317" y="147701"/>
                  <a:pt x="9013317" y="329946"/>
                </a:cubicBezTo>
                <a:cubicBezTo>
                  <a:pt x="9013317" y="329946"/>
                  <a:pt x="9013317" y="329946"/>
                  <a:pt x="9013317" y="329946"/>
                </a:cubicBezTo>
                <a:lnTo>
                  <a:pt x="9013317" y="329946"/>
                </a:lnTo>
                <a:lnTo>
                  <a:pt x="9013317" y="6363525"/>
                </a:lnTo>
                <a:lnTo>
                  <a:pt x="9013317" y="6363525"/>
                </a:lnTo>
                <a:cubicBezTo>
                  <a:pt x="9013317" y="6545732"/>
                  <a:pt x="8865616" y="6693438"/>
                  <a:pt x="8683498" y="6693438"/>
                </a:cubicBezTo>
                <a:cubicBezTo>
                  <a:pt x="8683498" y="6693438"/>
                  <a:pt x="8683498" y="6693438"/>
                  <a:pt x="8683498" y="6693438"/>
                </a:cubicBezTo>
                <a:lnTo>
                  <a:pt x="8683498" y="6693440"/>
                </a:lnTo>
                <a:lnTo>
                  <a:pt x="329920" y="6693440"/>
                </a:lnTo>
                <a:lnTo>
                  <a:pt x="329920" y="6693438"/>
                </a:lnTo>
                <a:cubicBezTo>
                  <a:pt x="147713" y="6693438"/>
                  <a:pt x="0" y="6545732"/>
                  <a:pt x="0" y="6363525"/>
                </a:cubicBezTo>
                <a:cubicBezTo>
                  <a:pt x="0" y="6363525"/>
                  <a:pt x="0" y="6363525"/>
                  <a:pt x="0" y="6363525"/>
                </a:cubicBezTo>
                <a:close/>
              </a:path>
            </a:pathLst>
          </a:custGeom>
          <a:solidFill>
            <a:srgbClr val="FFFFFF"/>
          </a:solidFill>
        </p:spPr>
        <p:txBody>
          <a:bodyPr wrap="square" lIns="0" tIns="0" rIns="0" bIns="0" rtlCol="0">
            <a:noAutofit/>
          </a:bodyPr>
          <a:lstStyle/>
          <a:p>
            <a:endParaRPr/>
          </a:p>
        </p:txBody>
      </p:sp>
      <p:sp>
        <p:nvSpPr>
          <p:cNvPr id="30" name="object 30"/>
          <p:cNvSpPr/>
          <p:nvPr/>
        </p:nvSpPr>
        <p:spPr>
          <a:xfrm>
            <a:off x="57658" y="63373"/>
            <a:ext cx="9026017" cy="6706140"/>
          </a:xfrm>
          <a:custGeom>
            <a:avLst/>
            <a:gdLst/>
            <a:ahLst/>
            <a:cxnLst/>
            <a:rect l="l" t="t" r="r" b="b"/>
            <a:pathLst>
              <a:path w="9026017" h="6706140">
                <a:moveTo>
                  <a:pt x="6350" y="336296"/>
                </a:moveTo>
                <a:cubicBezTo>
                  <a:pt x="6350" y="154051"/>
                  <a:pt x="154063" y="6350"/>
                  <a:pt x="336270" y="6350"/>
                </a:cubicBezTo>
                <a:cubicBezTo>
                  <a:pt x="336270" y="6350"/>
                  <a:pt x="336270" y="6350"/>
                  <a:pt x="336270" y="6350"/>
                </a:cubicBezTo>
                <a:lnTo>
                  <a:pt x="336270" y="6350"/>
                </a:lnTo>
                <a:lnTo>
                  <a:pt x="8689848" y="6350"/>
                </a:lnTo>
                <a:lnTo>
                  <a:pt x="8689848" y="6350"/>
                </a:lnTo>
                <a:cubicBezTo>
                  <a:pt x="8871966" y="6350"/>
                  <a:pt x="9019667" y="154051"/>
                  <a:pt x="9019667" y="336296"/>
                </a:cubicBezTo>
                <a:cubicBezTo>
                  <a:pt x="9019667" y="336296"/>
                  <a:pt x="9019667" y="336296"/>
                  <a:pt x="9019667" y="336296"/>
                </a:cubicBezTo>
                <a:lnTo>
                  <a:pt x="9019667" y="336296"/>
                </a:lnTo>
                <a:lnTo>
                  <a:pt x="9019667" y="6369875"/>
                </a:lnTo>
                <a:lnTo>
                  <a:pt x="9019667" y="6369875"/>
                </a:lnTo>
                <a:cubicBezTo>
                  <a:pt x="9019667" y="6552082"/>
                  <a:pt x="8871966" y="6699788"/>
                  <a:pt x="8689848" y="6699788"/>
                </a:cubicBezTo>
                <a:cubicBezTo>
                  <a:pt x="8689848" y="6699788"/>
                  <a:pt x="8689848" y="6699788"/>
                  <a:pt x="8689848" y="6699788"/>
                </a:cubicBezTo>
                <a:lnTo>
                  <a:pt x="8689848" y="6699790"/>
                </a:lnTo>
                <a:lnTo>
                  <a:pt x="336270" y="6699790"/>
                </a:lnTo>
                <a:lnTo>
                  <a:pt x="336270" y="6699788"/>
                </a:lnTo>
                <a:cubicBezTo>
                  <a:pt x="154063" y="6699788"/>
                  <a:pt x="6350" y="6552082"/>
                  <a:pt x="6350" y="6369875"/>
                </a:cubicBezTo>
                <a:cubicBezTo>
                  <a:pt x="6350" y="6369875"/>
                  <a:pt x="6350" y="6369875"/>
                  <a:pt x="6350" y="6369875"/>
                </a:cubicBezTo>
                <a:close/>
              </a:path>
            </a:pathLst>
          </a:custGeom>
          <a:ln w="12700">
            <a:solidFill>
              <a:srgbClr val="000000"/>
            </a:solidFill>
          </a:ln>
        </p:spPr>
        <p:txBody>
          <a:bodyPr wrap="square" lIns="0" tIns="0" rIns="0" bIns="0" rtlCol="0">
            <a:noAutofit/>
          </a:bodyPr>
          <a:lstStyle/>
          <a:p>
            <a:endParaRPr/>
          </a:p>
        </p:txBody>
      </p:sp>
      <p:sp>
        <p:nvSpPr>
          <p:cNvPr id="2" name="text 1"/>
          <p:cNvSpPr txBox="1"/>
          <p:nvPr/>
        </p:nvSpPr>
        <p:spPr>
          <a:xfrm>
            <a:off x="533400" y="751411"/>
            <a:ext cx="8077200" cy="6647974"/>
          </a:xfrm>
          <a:prstGeom prst="rect">
            <a:avLst/>
          </a:prstGeom>
        </p:spPr>
        <p:txBody>
          <a:bodyPr vert="horz" wrap="square" lIns="0" tIns="0" rIns="0" bIns="0" rtlCol="0">
            <a:spAutoFit/>
          </a:bodyPr>
          <a:lstStyle/>
          <a:p>
            <a:pPr algn="just" fontAlgn="base"/>
            <a:endParaRPr lang="en-US" sz="2400" b="1" dirty="0"/>
          </a:p>
          <a:p>
            <a:pPr algn="just" fontAlgn="base">
              <a:buFont typeface="Wingdings" pitchFamily="2" charset="2"/>
              <a:buChar char="§"/>
            </a:pPr>
            <a:endParaRPr lang="en-US" sz="2400" b="1" dirty="0" smtClean="0"/>
          </a:p>
          <a:p>
            <a:pPr algn="just" fontAlgn="base">
              <a:buFont typeface="Wingdings" pitchFamily="2" charset="2"/>
              <a:buChar char="§"/>
            </a:pPr>
            <a:r>
              <a:rPr lang="en-US" sz="2400" b="1" dirty="0" smtClean="0"/>
              <a:t>Expenses </a:t>
            </a:r>
            <a:r>
              <a:rPr lang="en-US" sz="2400" b="1" dirty="0"/>
              <a:t>control for customers</a:t>
            </a:r>
            <a:r>
              <a:rPr lang="en-US" sz="2400" dirty="0"/>
              <a:t>, as they can always check their virtual account where they can find the transaction history</a:t>
            </a:r>
            <a:r>
              <a:rPr lang="en-US" sz="2400" dirty="0" smtClean="0"/>
              <a:t>.</a:t>
            </a:r>
          </a:p>
          <a:p>
            <a:pPr algn="just" fontAlgn="base">
              <a:buFont typeface="Wingdings" pitchFamily="2" charset="2"/>
              <a:buChar char="§"/>
            </a:pPr>
            <a:endParaRPr lang="en-US" sz="2400" dirty="0"/>
          </a:p>
          <a:p>
            <a:pPr algn="just" fontAlgn="base">
              <a:buFont typeface="Wingdings" pitchFamily="2" charset="2"/>
              <a:buChar char="§"/>
            </a:pPr>
            <a:r>
              <a:rPr lang="en-US" sz="2400" dirty="0"/>
              <a:t>Today it’s </a:t>
            </a:r>
            <a:r>
              <a:rPr lang="en-US" sz="2400" b="1" dirty="0"/>
              <a:t>easy to add payments to a website</a:t>
            </a:r>
            <a:r>
              <a:rPr lang="en-US" sz="2400" dirty="0"/>
              <a:t>, so even a non-technical person may implement it in minutes and start processing online payments</a:t>
            </a:r>
            <a:r>
              <a:rPr lang="en-US" sz="2400" dirty="0" smtClean="0"/>
              <a:t>.</a:t>
            </a:r>
          </a:p>
          <a:p>
            <a:pPr algn="just" fontAlgn="base"/>
            <a:endParaRPr lang="en-US" sz="2400" dirty="0"/>
          </a:p>
          <a:p>
            <a:pPr algn="just" fontAlgn="base">
              <a:buFont typeface="Wingdings" pitchFamily="2" charset="2"/>
              <a:buChar char="§"/>
            </a:pPr>
            <a:r>
              <a:rPr lang="en-US" sz="2400" dirty="0"/>
              <a:t>Payment gateways and payment providers offer highly </a:t>
            </a:r>
            <a:r>
              <a:rPr lang="en-US" sz="2400" b="1" dirty="0"/>
              <a:t>effective security and anti-fraud tools</a:t>
            </a:r>
            <a:r>
              <a:rPr lang="en-US" sz="2400" dirty="0"/>
              <a:t> to make transactions reliable.</a:t>
            </a:r>
          </a:p>
          <a:p>
            <a:pPr algn="just"/>
            <a:endParaRPr lang="en-US" sz="2400" dirty="0" smtClean="0"/>
          </a:p>
          <a:p>
            <a:pPr algn="just"/>
            <a:endParaRPr lang="en-US" sz="2400" dirty="0"/>
          </a:p>
          <a:p>
            <a:pPr algn="just"/>
            <a:endParaRPr lang="en-US" sz="2400" dirty="0" smtClean="0"/>
          </a:p>
          <a:p>
            <a:pPr algn="just"/>
            <a:endParaRPr lang="en-US" sz="2400" dirty="0"/>
          </a:p>
          <a:p>
            <a:pPr algn="just"/>
            <a:endParaRPr lang="en-US" sz="2400" dirty="0" smtClean="0"/>
          </a:p>
          <a:p>
            <a:pPr algn="just"/>
            <a:endParaRPr lang="en-US" sz="2400" dirty="0"/>
          </a:p>
          <a:p>
            <a:pPr marL="0" algn="just">
              <a:lnSpc>
                <a:spcPct val="100000"/>
              </a:lnSpc>
            </a:pPr>
            <a:endParaRPr sz="2400">
              <a:latin typeface="Arial"/>
              <a:cs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p:nvPr/>
        </p:nvSpPr>
        <p:spPr>
          <a:xfrm>
            <a:off x="685800" y="1305342"/>
            <a:ext cx="7848600" cy="2862322"/>
          </a:xfrm>
          <a:prstGeom prst="rect">
            <a:avLst/>
          </a:prstGeom>
        </p:spPr>
        <p:txBody>
          <a:bodyPr wrap="square">
            <a:spAutoFit/>
          </a:bodyPr>
          <a:lstStyle/>
          <a:p>
            <a:pPr fontAlgn="base"/>
            <a:r>
              <a:rPr lang="en-US" dirty="0"/>
              <a:t>Sounds great, so are there any drawbacks?</a:t>
            </a:r>
          </a:p>
          <a:p>
            <a:pPr fontAlgn="base"/>
            <a:r>
              <a:rPr lang="en-US" dirty="0"/>
              <a:t>E-commerce </a:t>
            </a:r>
            <a:r>
              <a:rPr lang="en-US" b="1" dirty="0"/>
              <a:t>fraud</a:t>
            </a:r>
            <a:r>
              <a:rPr lang="en-US" dirty="0"/>
              <a:t> is growing at 30% per year. If you follow the security rules, there shouldn’t be such problems, but when a merchant chooses a payment system which is not highly secure, there is a risk of sensitive data breach which may cause identity theft.</a:t>
            </a:r>
          </a:p>
          <a:p>
            <a:pPr fontAlgn="base"/>
            <a:r>
              <a:rPr lang="en-US" b="1" dirty="0"/>
              <a:t>The lack of anonymity</a:t>
            </a:r>
            <a:r>
              <a:rPr lang="en-US" dirty="0"/>
              <a:t> — For most, it’s not a problem at all, but you need to remember that some of your personal data is stored in the database of the payment system.</a:t>
            </a:r>
          </a:p>
          <a:p>
            <a:pPr fontAlgn="base"/>
            <a:r>
              <a:rPr lang="en-US" b="1" dirty="0"/>
              <a:t>The need for internet access</a:t>
            </a:r>
            <a:r>
              <a:rPr lang="en-US" dirty="0"/>
              <a:t> — As you may guess, if the internet connection fails, it’s impossible to complete a transaction, get to your online account, etc.</a:t>
            </a:r>
          </a:p>
        </p:txBody>
      </p:sp>
      <p:pic>
        <p:nvPicPr>
          <p:cNvPr id="19"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pic>
        <p:nvPicPr>
          <p:cNvPr id="20" name="Image"/>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0" y="0"/>
            <a:ext cx="9144000" cy="6858000"/>
          </a:xfrm>
          <a:prstGeom prst="rect">
            <a:avLst/>
          </a:prstGeom>
        </p:spPr>
      </p:pic>
      <p:sp>
        <p:nvSpPr>
          <p:cNvPr id="21" name="object 53"/>
          <p:cNvSpPr/>
          <p:nvPr/>
        </p:nvSpPr>
        <p:spPr>
          <a:xfrm>
            <a:off x="64008" y="69723"/>
            <a:ext cx="9013317" cy="6693440"/>
          </a:xfrm>
          <a:custGeom>
            <a:avLst/>
            <a:gdLst/>
            <a:ahLst/>
            <a:cxnLst/>
            <a:rect l="l" t="t" r="r" b="b"/>
            <a:pathLst>
              <a:path w="9013317" h="6693440">
                <a:moveTo>
                  <a:pt x="0" y="329946"/>
                </a:moveTo>
                <a:cubicBezTo>
                  <a:pt x="0" y="147701"/>
                  <a:pt x="147713" y="0"/>
                  <a:pt x="329920" y="0"/>
                </a:cubicBezTo>
                <a:cubicBezTo>
                  <a:pt x="329920" y="0"/>
                  <a:pt x="329920" y="0"/>
                  <a:pt x="329920" y="0"/>
                </a:cubicBezTo>
                <a:lnTo>
                  <a:pt x="329920" y="0"/>
                </a:lnTo>
                <a:lnTo>
                  <a:pt x="8683498" y="0"/>
                </a:lnTo>
                <a:lnTo>
                  <a:pt x="8683498" y="0"/>
                </a:lnTo>
                <a:cubicBezTo>
                  <a:pt x="8865616" y="0"/>
                  <a:pt x="9013317" y="147701"/>
                  <a:pt x="9013317" y="329946"/>
                </a:cubicBezTo>
                <a:cubicBezTo>
                  <a:pt x="9013317" y="329946"/>
                  <a:pt x="9013317" y="329946"/>
                  <a:pt x="9013317" y="329946"/>
                </a:cubicBezTo>
                <a:lnTo>
                  <a:pt x="9013317" y="329946"/>
                </a:lnTo>
                <a:lnTo>
                  <a:pt x="9013317" y="6363525"/>
                </a:lnTo>
                <a:lnTo>
                  <a:pt x="9013317" y="6363525"/>
                </a:lnTo>
                <a:cubicBezTo>
                  <a:pt x="9013317" y="6545732"/>
                  <a:pt x="8865616" y="6693438"/>
                  <a:pt x="8683498" y="6693438"/>
                </a:cubicBezTo>
                <a:cubicBezTo>
                  <a:pt x="8683498" y="6693438"/>
                  <a:pt x="8683498" y="6693438"/>
                  <a:pt x="8683498" y="6693438"/>
                </a:cubicBezTo>
                <a:lnTo>
                  <a:pt x="8683498" y="6693440"/>
                </a:lnTo>
                <a:lnTo>
                  <a:pt x="329920" y="6693440"/>
                </a:lnTo>
                <a:lnTo>
                  <a:pt x="329920" y="6693438"/>
                </a:lnTo>
                <a:cubicBezTo>
                  <a:pt x="147713" y="6693438"/>
                  <a:pt x="0" y="6545732"/>
                  <a:pt x="0" y="6363525"/>
                </a:cubicBezTo>
                <a:cubicBezTo>
                  <a:pt x="0" y="6363525"/>
                  <a:pt x="0" y="6363525"/>
                  <a:pt x="0" y="6363525"/>
                </a:cubicBezTo>
                <a:close/>
              </a:path>
            </a:pathLst>
          </a:custGeom>
          <a:solidFill>
            <a:srgbClr val="FFFFFF"/>
          </a:solidFill>
        </p:spPr>
        <p:txBody>
          <a:bodyPr wrap="square" lIns="0" tIns="0" rIns="0" bIns="0" rtlCol="0">
            <a:noAutofit/>
          </a:bodyPr>
          <a:lstStyle/>
          <a:p>
            <a:endParaRPr/>
          </a:p>
        </p:txBody>
      </p:sp>
      <p:sp>
        <p:nvSpPr>
          <p:cNvPr id="22" name="object 54"/>
          <p:cNvSpPr/>
          <p:nvPr/>
        </p:nvSpPr>
        <p:spPr>
          <a:xfrm>
            <a:off x="57658" y="63373"/>
            <a:ext cx="9026017" cy="6706140"/>
          </a:xfrm>
          <a:custGeom>
            <a:avLst/>
            <a:gdLst/>
            <a:ahLst/>
            <a:cxnLst/>
            <a:rect l="l" t="t" r="r" b="b"/>
            <a:pathLst>
              <a:path w="9026017" h="6706140">
                <a:moveTo>
                  <a:pt x="6350" y="336296"/>
                </a:moveTo>
                <a:cubicBezTo>
                  <a:pt x="6350" y="154051"/>
                  <a:pt x="154063" y="6350"/>
                  <a:pt x="336270" y="6350"/>
                </a:cubicBezTo>
                <a:cubicBezTo>
                  <a:pt x="336270" y="6350"/>
                  <a:pt x="336270" y="6350"/>
                  <a:pt x="336270" y="6350"/>
                </a:cubicBezTo>
                <a:lnTo>
                  <a:pt x="336270" y="6350"/>
                </a:lnTo>
                <a:lnTo>
                  <a:pt x="8689848" y="6350"/>
                </a:lnTo>
                <a:lnTo>
                  <a:pt x="8689848" y="6350"/>
                </a:lnTo>
                <a:cubicBezTo>
                  <a:pt x="8871966" y="6350"/>
                  <a:pt x="9019667" y="154051"/>
                  <a:pt x="9019667" y="336296"/>
                </a:cubicBezTo>
                <a:cubicBezTo>
                  <a:pt x="9019667" y="336296"/>
                  <a:pt x="9019667" y="336296"/>
                  <a:pt x="9019667" y="336296"/>
                </a:cubicBezTo>
                <a:lnTo>
                  <a:pt x="9019667" y="336296"/>
                </a:lnTo>
                <a:lnTo>
                  <a:pt x="9019667" y="6369875"/>
                </a:lnTo>
                <a:lnTo>
                  <a:pt x="9019667" y="6369875"/>
                </a:lnTo>
                <a:cubicBezTo>
                  <a:pt x="9019667" y="6552082"/>
                  <a:pt x="8871966" y="6699788"/>
                  <a:pt x="8689848" y="6699788"/>
                </a:cubicBezTo>
                <a:cubicBezTo>
                  <a:pt x="8689848" y="6699788"/>
                  <a:pt x="8689848" y="6699788"/>
                  <a:pt x="8689848" y="6699788"/>
                </a:cubicBezTo>
                <a:lnTo>
                  <a:pt x="8689848" y="6699790"/>
                </a:lnTo>
                <a:lnTo>
                  <a:pt x="336270" y="6699790"/>
                </a:lnTo>
                <a:lnTo>
                  <a:pt x="336270" y="6699788"/>
                </a:lnTo>
                <a:cubicBezTo>
                  <a:pt x="154063" y="6699788"/>
                  <a:pt x="6350" y="6552082"/>
                  <a:pt x="6350" y="6369875"/>
                </a:cubicBezTo>
                <a:cubicBezTo>
                  <a:pt x="6350" y="6369875"/>
                  <a:pt x="6350" y="6369875"/>
                  <a:pt x="6350" y="6369875"/>
                </a:cubicBezTo>
                <a:close/>
              </a:path>
            </a:pathLst>
          </a:custGeom>
          <a:ln w="12700">
            <a:solidFill>
              <a:srgbClr val="000000"/>
            </a:solidFill>
          </a:ln>
        </p:spPr>
        <p:txBody>
          <a:bodyPr wrap="square" lIns="0" tIns="0" rIns="0" bIns="0" rtlCol="0">
            <a:noAutofit/>
          </a:bodyPr>
          <a:lstStyle/>
          <a:p>
            <a:endParaRPr/>
          </a:p>
        </p:txBody>
      </p:sp>
      <p:sp>
        <p:nvSpPr>
          <p:cNvPr id="23" name="text 1"/>
          <p:cNvSpPr txBox="1"/>
          <p:nvPr/>
        </p:nvSpPr>
        <p:spPr>
          <a:xfrm>
            <a:off x="1006144" y="751410"/>
            <a:ext cx="2537554" cy="615553"/>
          </a:xfrm>
          <a:prstGeom prst="rect">
            <a:avLst/>
          </a:prstGeom>
        </p:spPr>
        <p:txBody>
          <a:bodyPr vert="horz" wrap="none" lIns="0" tIns="0" rIns="0" bIns="0" rtlCol="0">
            <a:spAutoFit/>
          </a:bodyPr>
          <a:lstStyle/>
          <a:p>
            <a:pPr marL="0">
              <a:lnSpc>
                <a:spcPct val="100000"/>
              </a:lnSpc>
            </a:pPr>
            <a:r>
              <a:rPr lang="en-US" sz="4000" dirty="0" smtClean="0">
                <a:latin typeface="Arial"/>
                <a:cs typeface="Arial"/>
              </a:rPr>
              <a:t>Drawbacks</a:t>
            </a:r>
            <a:endParaRPr sz="4000">
              <a:latin typeface="Arial"/>
              <a:cs typeface="Arial"/>
            </a:endParaRPr>
          </a:p>
        </p:txBody>
      </p:sp>
      <p:sp>
        <p:nvSpPr>
          <p:cNvPr id="24" name="text 1"/>
          <p:cNvSpPr txBox="1"/>
          <p:nvPr/>
        </p:nvSpPr>
        <p:spPr>
          <a:xfrm>
            <a:off x="1006145" y="1515110"/>
            <a:ext cx="7375855" cy="4801314"/>
          </a:xfrm>
          <a:prstGeom prst="rect">
            <a:avLst/>
          </a:prstGeom>
        </p:spPr>
        <p:txBody>
          <a:bodyPr vert="horz" wrap="square" lIns="0" tIns="0" rIns="0" bIns="0" rtlCol="0">
            <a:spAutoFit/>
          </a:bodyPr>
          <a:lstStyle/>
          <a:p>
            <a:pPr algn="just" fontAlgn="base"/>
            <a:r>
              <a:rPr sz="1990" spc="10">
                <a:solidFill>
                  <a:srgbClr val="D34817"/>
                </a:solidFill>
                <a:latin typeface="Wingdings 2"/>
                <a:cs typeface="Wingdings 2"/>
              </a:rPr>
              <a:t> </a:t>
            </a:r>
            <a:r>
              <a:rPr lang="en-US" sz="2400" dirty="0"/>
              <a:t>Sounds great, so are there any drawbacks?</a:t>
            </a:r>
          </a:p>
          <a:p>
            <a:pPr algn="just" fontAlgn="base">
              <a:buFont typeface="Wingdings" pitchFamily="2" charset="2"/>
              <a:buChar char="§"/>
            </a:pPr>
            <a:r>
              <a:rPr lang="en-US" sz="2400" dirty="0"/>
              <a:t>E-commerce </a:t>
            </a:r>
            <a:r>
              <a:rPr lang="en-US" sz="2400" b="1" dirty="0"/>
              <a:t>fraud</a:t>
            </a:r>
            <a:r>
              <a:rPr lang="en-US" sz="2400" dirty="0"/>
              <a:t> is growing at 30% per year. If you follow the security rules, there shouldn’t be such problems, but when a merchant chooses a payment system which is not highly secure, there is a risk of sensitive data breach which may cause identity theft.</a:t>
            </a:r>
          </a:p>
          <a:p>
            <a:pPr algn="just" fontAlgn="base">
              <a:buFont typeface="Wingdings" pitchFamily="2" charset="2"/>
              <a:buChar char="§"/>
            </a:pPr>
            <a:r>
              <a:rPr lang="en-US" sz="2400" b="1" dirty="0"/>
              <a:t>The lack of anonymity</a:t>
            </a:r>
            <a:r>
              <a:rPr lang="en-US" sz="2400" dirty="0"/>
              <a:t> — For most, it’s not a problem at all, but you need to remember that some of your personal data is stored in the database of the payment system.</a:t>
            </a:r>
          </a:p>
          <a:p>
            <a:pPr algn="just" fontAlgn="base">
              <a:buFont typeface="Wingdings" pitchFamily="2" charset="2"/>
              <a:buChar char="§"/>
            </a:pPr>
            <a:r>
              <a:rPr lang="en-US" sz="2400" b="1" dirty="0"/>
              <a:t>The need for internet access</a:t>
            </a:r>
            <a:r>
              <a:rPr lang="en-US" sz="2400" dirty="0"/>
              <a:t> — As you may guess, if the internet connection fails, it’s impossible to complete a transaction, get to your online account, etc.</a:t>
            </a:r>
          </a:p>
          <a:p>
            <a:pPr marL="0">
              <a:lnSpc>
                <a:spcPct val="100000"/>
              </a:lnSpc>
            </a:pPr>
            <a:endParaRPr sz="2400">
              <a:latin typeface="Arial"/>
              <a:cs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110</TotalTime>
  <Words>903</Words>
  <Application>Microsoft Office PowerPoint</Application>
  <PresentationFormat>On-screen Show (4:3)</PresentationFormat>
  <Paragraphs>143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Peace</dc:creator>
  <cp:lastModifiedBy>Student</cp:lastModifiedBy>
  <cp:revision>23</cp:revision>
  <dcterms:created xsi:type="dcterms:W3CDTF">2019-02-12T18:51:54Z</dcterms:created>
  <dcterms:modified xsi:type="dcterms:W3CDTF">2020-02-03T03:49:01Z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2019-02-12T00:00:00Z</vt:filetime>
  </property>
  <property fmtid="{D5CDD505-2E9C-101B-9397-08002B2CF9AE}" pid="3" name="LastSaved">
    <vt:filetime>2019-02-12T00:00:00Z</vt:filetime>
  </property>
</Properties>
</file>